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omments/comment2.xml" ContentType="application/vnd.openxmlformats-officedocument.presentationml.comment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860" r:id="rId1"/>
  </p:sldMasterIdLst>
  <p:notesMasterIdLst>
    <p:notesMasterId r:id="rId15"/>
  </p:notesMasterIdLst>
  <p:sldIdLst>
    <p:sldId id="256" r:id="rId2"/>
    <p:sldId id="258" r:id="rId3"/>
    <p:sldId id="262" r:id="rId4"/>
    <p:sldId id="275" r:id="rId5"/>
    <p:sldId id="276" r:id="rId6"/>
    <p:sldId id="272" r:id="rId7"/>
    <p:sldId id="267" r:id="rId8"/>
    <p:sldId id="271" r:id="rId9"/>
    <p:sldId id="274" r:id="rId10"/>
    <p:sldId id="264" r:id="rId11"/>
    <p:sldId id="265" r:id="rId12"/>
    <p:sldId id="260" r:id="rId13"/>
    <p:sldId id="259" r:id="rId1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aszlo Kestay" initials="LK" lastIdx="14" clrIdx="0">
    <p:extLst>
      <p:ext uri="{19B8F6BF-5375-455C-9EA6-DF929625EA0E}">
        <p15:presenceInfo xmlns:p15="http://schemas.microsoft.com/office/powerpoint/2012/main" userId="a2f2e17b90ac225a" providerId="Windows Live"/>
      </p:ext>
    </p:extLst>
  </p:cmAuthor>
  <p:cmAuthor id="2" name="Microsoft Office User" initials="MOU" lastIdx="3" clrIdx="1">
    <p:extLst>
      <p:ext uri="{19B8F6BF-5375-455C-9EA6-DF929625EA0E}">
        <p15:presenceInfo xmlns:p15="http://schemas.microsoft.com/office/powerpoint/2012/main" userId="Microsoft Office 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8FFFF"/>
    <a:srgbClr val="2F91EF"/>
    <a:srgbClr val="F2AC2F"/>
    <a:srgbClr val="D3CDC0"/>
    <a:srgbClr val="136060"/>
    <a:srgbClr val="00FA00"/>
    <a:srgbClr val="5BB031"/>
    <a:srgbClr val="000000"/>
    <a:srgbClr val="373545"/>
    <a:srgbClr val="44546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6735" autoAdjust="0"/>
    <p:restoredTop sz="94679"/>
  </p:normalViewPr>
  <p:slideViewPr>
    <p:cSldViewPr snapToGrid="0">
      <p:cViewPr varScale="1">
        <p:scale>
          <a:sx n="212" d="100"/>
          <a:sy n="212" d="100"/>
        </p:scale>
        <p:origin x="224" y="2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9-03-31T07:02:41.254" idx="9">
    <p:pos x="1798" y="290"/>
    <p:text>this slide should say "pipeline" and list the key steps of the pipeline - you can see them in the casproc script: ingest, spiceinit, assemble framelets into frames, filter to remove color information, autoseed to put the grid of points, pointregistration to match the points, jigsaw to do the photogrammetry, re-spiceinit with the updated pointing information, map project and mosaic.</p:text>
    <p:extLst>
      <p:ext uri="{C676402C-5697-4E1C-873F-D02D1690AC5C}">
        <p15:threadingInfo xmlns:p15="http://schemas.microsoft.com/office/powerpoint/2012/main" timeZoneBias="420"/>
      </p:ext>
    </p:extLst>
  </p:cm>
  <p:cm authorId="2" dt="2019-04-01T00:24:51.382" idx="3">
    <p:pos x="1798" y="386"/>
    <p:text>Done. I'll explain what they mean verbally. I'm trying to think of ways to add images to slides like these to not scare the crowd.</p:text>
    <p:extLst>
      <p:ext uri="{C676402C-5697-4E1C-873F-D02D1690AC5C}">
        <p15:threadingInfo xmlns:p15="http://schemas.microsoft.com/office/powerpoint/2012/main" timeZoneBias="420">
          <p15:parentCm authorId="1" idx="9"/>
        </p15:threadingInfo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9-03-31T07:07:25.796" idx="13">
    <p:pos x="10" y="10"/>
    <p:text/>
    <p:extLst>
      <p:ext uri="{C676402C-5697-4E1C-873F-D02D1690AC5C}">
        <p15:threadingInfo xmlns:p15="http://schemas.microsoft.com/office/powerpoint/2012/main" timeZoneBias="420"/>
      </p:ext>
    </p:extLst>
  </p:cm>
  <p:cm authorId="1" dt="2019-03-31T07:07:28.397" idx="14">
    <p:pos x="1709" y="815"/>
    <p:text>Really need to show how many points came out with elevations</p:text>
    <p:extLst>
      <p:ext uri="{C676402C-5697-4E1C-873F-D02D1690AC5C}">
        <p15:threadingInfo xmlns:p15="http://schemas.microsoft.com/office/powerpoint/2012/main" timeZoneBias="420"/>
      </p:ext>
    </p:extLst>
  </p:cm>
  <p:cm authorId="2" dt="2019-04-01T00:00:43.083" idx="2">
    <p:pos x="1709" y="911"/>
    <p:text>I'm not sure what this means. And if I can keep the cnet2dem shots I added, I don't know how to add scale bars, etc</p:text>
    <p:extLst>
      <p:ext uri="{C676402C-5697-4E1C-873F-D02D1690AC5C}">
        <p15:threadingInfo xmlns:p15="http://schemas.microsoft.com/office/powerpoint/2012/main" timeZoneBias="420">
          <p15:parentCm authorId="1" idx="14"/>
        </p15:threadingInfo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9C85A1-86AA-493F-9C04-7BA61F623F81}" type="datetimeFigureOut">
              <a:rPr lang="en-US" smtClean="0"/>
              <a:t>4/1/19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CC8697-0537-4472-B6A3-B84ABD4487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107130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CC8697-0537-4472-B6A3-B84ABD44873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91226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Explain Cassis and resolution</a:t>
            </a:r>
          </a:p>
          <a:p>
            <a:pPr marL="0" indent="0">
              <a:buFontTx/>
              <a:buNone/>
            </a:pPr>
            <a:r>
              <a:rPr lang="en-US" dirty="0"/>
              <a:t>      - Compare to MOLA with ~463 m/px resolution</a:t>
            </a:r>
          </a:p>
          <a:p>
            <a:pPr marL="0" indent="0">
              <a:buFontTx/>
              <a:buNone/>
            </a:pPr>
            <a:r>
              <a:rPr lang="en-US" dirty="0"/>
              <a:t>- Explain how it collects stereo images in 4 colors (R,B/G,PAN,IR)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CC8697-0537-4472-B6A3-B84ABD44873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79583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Explain Cassis and resolution</a:t>
            </a:r>
          </a:p>
          <a:p>
            <a:pPr marL="0" indent="0">
              <a:buFontTx/>
              <a:buNone/>
            </a:pPr>
            <a:r>
              <a:rPr lang="en-US" dirty="0"/>
              <a:t>      - Compare to MOLA with ~463 m/px resolution</a:t>
            </a:r>
          </a:p>
          <a:p>
            <a:pPr marL="0" indent="0">
              <a:buFontTx/>
              <a:buNone/>
            </a:pPr>
            <a:r>
              <a:rPr lang="en-US" dirty="0"/>
              <a:t>- Explain how it collects stereo images in 4 colors (R,B/G,PAN,IR)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CC8697-0537-4472-B6A3-B84ABD44873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3767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- Show pictures of frames and explain how we need to use photogrammetry to put frames together into an image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CC8697-0537-4472-B6A3-B84ABD44873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06725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dirty="0"/>
              <a:t>Showing how to reassemble the frames with an example of </a:t>
            </a:r>
            <a:r>
              <a:rPr lang="en-US" dirty="0" err="1"/>
              <a:t>autoseed</a:t>
            </a:r>
            <a:endParaRPr lang="en-US" dirty="0"/>
          </a:p>
          <a:p>
            <a:pPr marL="0" indent="0">
              <a:buFontTx/>
              <a:buNone/>
            </a:pPr>
            <a:r>
              <a:rPr lang="en-US" dirty="0"/>
              <a:t>         - Seeding frames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CC8697-0537-4472-B6A3-B84ABD44873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54871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Explain that through the programs in ISIS3, we were able to get images like this from many different frames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CC8697-0537-4472-B6A3-B84ABD44873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174765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CC8697-0537-4472-B6A3-B84ABD44873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762717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Explain how with the reassembled images we then attempt to use CNET2DEM to get DEMs, but it doesn’t look like what we want.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CC8697-0537-4472-B6A3-B84ABD44873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472203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 title="Page Number Shape"/>
          <p:cNvSpPr/>
          <p:nvPr/>
        </p:nvSpPr>
        <p:spPr bwMode="auto">
          <a:xfrm>
            <a:off x="11784011" y="1189204"/>
            <a:ext cx="407988" cy="819150"/>
          </a:xfrm>
          <a:custGeom>
            <a:avLst/>
            <a:gdLst/>
            <a:ahLst/>
            <a:cxnLst/>
            <a:rect l="0" t="0" r="r" b="b"/>
            <a:pathLst>
              <a:path w="1799" h="3612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88913" y="1143293"/>
            <a:ext cx="7034362" cy="4268965"/>
          </a:xfrm>
        </p:spPr>
        <p:txBody>
          <a:bodyPr anchor="t">
            <a:normAutofit/>
          </a:bodyPr>
          <a:lstStyle>
            <a:lvl1pPr algn="l">
              <a:lnSpc>
                <a:spcPct val="85000"/>
              </a:lnSpc>
              <a:defRPr sz="7700" cap="all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88914" y="5537925"/>
            <a:ext cx="7034362" cy="706355"/>
          </a:xfrm>
        </p:spPr>
        <p:txBody>
          <a:bodyPr>
            <a:normAutofit/>
          </a:bodyPr>
          <a:lstStyle>
            <a:lvl1pPr marL="0" indent="0" algn="l">
              <a:lnSpc>
                <a:spcPct val="114000"/>
              </a:lnSpc>
              <a:spcBef>
                <a:spcPts val="0"/>
              </a:spcBef>
              <a:buNone/>
              <a:defRPr sz="2000" b="0" i="1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88913" y="6314440"/>
            <a:ext cx="1596622" cy="365125"/>
          </a:xfrm>
        </p:spPr>
        <p:txBody>
          <a:bodyPr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8E36636D-D922-432D-A958-524484B5923D}" type="datetimeFigureOut">
              <a:rPr lang="en-US" smtClean="0"/>
              <a:pPr/>
              <a:t>4/1/19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000591" y="6314440"/>
            <a:ext cx="5122683" cy="365125"/>
          </a:xfrm>
        </p:spPr>
        <p:txBody>
          <a:bodyPr/>
          <a:lstStyle>
            <a:lvl1pPr algn="l">
              <a:defRPr b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784011" y="1416216"/>
            <a:ext cx="407988" cy="365125"/>
          </a:xfrm>
        </p:spPr>
        <p:txBody>
          <a:bodyPr/>
          <a:lstStyle>
            <a:lvl1pPr algn="r">
              <a:defRPr>
                <a:solidFill>
                  <a:schemeClr val="bg2"/>
                </a:solidFill>
              </a:defRPr>
            </a:lvl1pPr>
          </a:lstStyle>
          <a:p>
            <a:fld id="{DF28FB93-0A08-4E7D-8E63-9EFA29F1E09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9" name="Straight Connector 8" title="Verticle Rule Line"/>
          <p:cNvCxnSpPr/>
          <p:nvPr/>
        </p:nvCxnSpPr>
        <p:spPr>
          <a:xfrm>
            <a:off x="773855" y="1257300"/>
            <a:ext cx="0" cy="5600700"/>
          </a:xfrm>
          <a:prstGeom prst="line">
            <a:avLst/>
          </a:prstGeom>
          <a:ln w="2540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120527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792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81600" y="640080"/>
            <a:ext cx="6248398" cy="5584142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  <a:pPr/>
              <a:t>4/1/19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64661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6" title="Page Number Shape"/>
          <p:cNvSpPr/>
          <p:nvPr/>
        </p:nvSpPr>
        <p:spPr bwMode="auto">
          <a:xfrm>
            <a:off x="11784011" y="5380580"/>
            <a:ext cx="407988" cy="819150"/>
          </a:xfrm>
          <a:custGeom>
            <a:avLst/>
            <a:gdLst/>
            <a:ahLst/>
            <a:cxnLst/>
            <a:rect l="0" t="0" r="r" b="b"/>
            <a:pathLst>
              <a:path w="1799" h="3612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rgbClr val="262626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90765" y="642931"/>
            <a:ext cx="2446670" cy="4678106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642932"/>
            <a:ext cx="7070678" cy="4678105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536187" y="5927131"/>
            <a:ext cx="3814856" cy="365125"/>
          </a:xfrm>
        </p:spPr>
        <p:txBody>
          <a:bodyPr/>
          <a:lstStyle/>
          <a:p>
            <a:fld id="{8E36636D-D922-432D-A958-524484B5923D}" type="datetimeFigureOut">
              <a:rPr lang="en-US" smtClean="0"/>
              <a:pPr/>
              <a:t>4/1/19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536187" y="6315949"/>
            <a:ext cx="3814856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784011" y="5607592"/>
            <a:ext cx="407988" cy="365125"/>
          </a:xfrm>
        </p:spPr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3" name="Straight Connector 12" title="Horizontal Rule Line"/>
          <p:cNvCxnSpPr/>
          <p:nvPr/>
        </p:nvCxnSpPr>
        <p:spPr>
          <a:xfrm>
            <a:off x="0" y="6199730"/>
            <a:ext cx="10260011" cy="0"/>
          </a:xfrm>
          <a:prstGeom prst="line">
            <a:avLst/>
          </a:prstGeom>
          <a:ln w="254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71641282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6456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  <a:pPr/>
              <a:t>4/1/19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15354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 title="Page Number Shape"/>
          <p:cNvSpPr/>
          <p:nvPr/>
        </p:nvSpPr>
        <p:spPr bwMode="auto">
          <a:xfrm>
            <a:off x="11784011" y="1393748"/>
            <a:ext cx="407988" cy="819150"/>
          </a:xfrm>
          <a:custGeom>
            <a:avLst/>
            <a:gdLst/>
            <a:ahLst/>
            <a:cxnLst/>
            <a:rect l="0" t="0" r="r" b="b"/>
            <a:pathLst>
              <a:path w="1799" h="3612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7673" y="2571722"/>
            <a:ext cx="8296654" cy="3286153"/>
          </a:xfrm>
        </p:spPr>
        <p:txBody>
          <a:bodyPr anchor="t">
            <a:normAutofit/>
          </a:bodyPr>
          <a:lstStyle>
            <a:lvl1pPr>
              <a:lnSpc>
                <a:spcPct val="85000"/>
              </a:lnSpc>
              <a:defRPr sz="7700" cap="all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47673" y="1393748"/>
            <a:ext cx="8401429" cy="819150"/>
          </a:xfrm>
        </p:spPr>
        <p:txBody>
          <a:bodyPr anchor="ctr">
            <a:normAutofit/>
          </a:bodyPr>
          <a:lstStyle>
            <a:lvl1pPr marL="0" indent="0" algn="r">
              <a:lnSpc>
                <a:spcPct val="113000"/>
              </a:lnSpc>
              <a:spcBef>
                <a:spcPts val="0"/>
              </a:spcBef>
              <a:buNone/>
              <a:defRPr sz="2000" b="0" i="1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742955" y="6314439"/>
            <a:ext cx="1596622" cy="365125"/>
          </a:xfrm>
        </p:spPr>
        <p:txBody>
          <a:bodyPr/>
          <a:lstStyle>
            <a:lvl1pPr>
              <a:defRPr sz="12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8E36636D-D922-432D-A958-524484B5923D}" type="datetimeFigureOut">
              <a:rPr lang="en-US" smtClean="0"/>
              <a:pPr/>
              <a:t>4/1/19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47673" y="6314440"/>
            <a:ext cx="6480226" cy="365125"/>
          </a:xfrm>
        </p:spPr>
        <p:txBody>
          <a:bodyPr/>
          <a:lstStyle>
            <a:lvl1pPr>
              <a:defRPr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784011" y="1620760"/>
            <a:ext cx="407988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DF28FB93-0A08-4E7D-8E63-9EFA29F1E09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0" name="Straight Connector 9" title="Horizontal Rule Line"/>
          <p:cNvCxnSpPr/>
          <p:nvPr/>
        </p:nvCxnSpPr>
        <p:spPr>
          <a:xfrm flipH="1">
            <a:off x="1" y="6178167"/>
            <a:ext cx="10244326" cy="0"/>
          </a:xfrm>
          <a:prstGeom prst="line">
            <a:avLst/>
          </a:prstGeom>
          <a:ln w="254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595668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pos="6456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81600" y="540628"/>
            <a:ext cx="6248400" cy="2488946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81600" y="3712467"/>
            <a:ext cx="6248400" cy="248222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  <a:pPr/>
              <a:t>4/1/19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26673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557784"/>
            <a:ext cx="3831336" cy="495604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81600" y="558065"/>
            <a:ext cx="6245352" cy="914400"/>
          </a:xfrm>
        </p:spPr>
        <p:txBody>
          <a:bodyPr anchor="b">
            <a:normAutofit/>
          </a:bodyPr>
          <a:lstStyle>
            <a:lvl1pPr marL="0" indent="0">
              <a:lnSpc>
                <a:spcPct val="113000"/>
              </a:lnSpc>
              <a:spcBef>
                <a:spcPts val="0"/>
              </a:spcBef>
              <a:buNone/>
              <a:defRPr sz="2400" b="0" i="1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81600" y="1526671"/>
            <a:ext cx="6245352" cy="175564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81600" y="3700826"/>
            <a:ext cx="6248400" cy="914400"/>
          </a:xfrm>
        </p:spPr>
        <p:txBody>
          <a:bodyPr anchor="b">
            <a:normAutofit/>
          </a:bodyPr>
          <a:lstStyle>
            <a:lvl1pPr marL="0" indent="0">
              <a:buNone/>
              <a:defRPr sz="2400" b="0" i="1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81600" y="4669432"/>
            <a:ext cx="6245352" cy="175564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  <a:pPr/>
              <a:t>4/1/19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35746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  <a:pPr/>
              <a:t>4/1/19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98487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  <a:pPr/>
              <a:t>4/1/19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5243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555479"/>
            <a:ext cx="3838776" cy="1921022"/>
          </a:xfrm>
        </p:spPr>
        <p:txBody>
          <a:bodyPr anchor="t">
            <a:noAutofit/>
          </a:bodyPr>
          <a:lstStyle>
            <a:lvl1pPr>
              <a:lnSpc>
                <a:spcPct val="93000"/>
              </a:lnSpc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600" y="564147"/>
            <a:ext cx="6248400" cy="5622644"/>
          </a:xfrm>
        </p:spPr>
        <p:txBody>
          <a:bodyPr/>
          <a:lstStyle>
            <a:lvl1pPr>
              <a:lnSpc>
                <a:spcPct val="112000"/>
              </a:lnSpc>
              <a:defRPr sz="2000"/>
            </a:lvl1pPr>
            <a:lvl2pPr>
              <a:lnSpc>
                <a:spcPct val="112000"/>
              </a:lnSpc>
              <a:defRPr sz="1800"/>
            </a:lvl2pPr>
            <a:lvl3pPr>
              <a:lnSpc>
                <a:spcPct val="112000"/>
              </a:lnSpc>
              <a:defRPr sz="1600"/>
            </a:lvl3pPr>
            <a:lvl4pPr>
              <a:lnSpc>
                <a:spcPct val="112000"/>
              </a:lnSpc>
              <a:defRPr sz="1400"/>
            </a:lvl4pPr>
            <a:lvl5pPr>
              <a:lnSpc>
                <a:spcPct val="112000"/>
              </a:lnSpc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2000" y="2621512"/>
            <a:ext cx="3838776" cy="3239537"/>
          </a:xfrm>
        </p:spPr>
        <p:txBody>
          <a:bodyPr/>
          <a:lstStyle>
            <a:lvl1pPr marL="0" indent="0" algn="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  <a:pPr/>
              <a:t>4/1/19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93009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952" y="557261"/>
            <a:ext cx="3840480" cy="1919239"/>
          </a:xfrm>
        </p:spPr>
        <p:txBody>
          <a:bodyPr anchor="t">
            <a:noAutofit/>
          </a:bodyPr>
          <a:lstStyle>
            <a:lvl1pPr>
              <a:lnSpc>
                <a:spcPct val="93000"/>
              </a:lnSpc>
              <a:defRPr sz="40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257800" y="0"/>
            <a:ext cx="6172200" cy="685799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58952" y="2621512"/>
            <a:ext cx="3840480" cy="3236976"/>
          </a:xfrm>
        </p:spPr>
        <p:txBody>
          <a:bodyPr/>
          <a:lstStyle>
            <a:lvl1pPr marL="0" indent="0" algn="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36636D-D922-432D-A958-524484B5923D}" type="datetimeFigureOut">
              <a:rPr lang="en-US" smtClean="0"/>
              <a:pPr/>
              <a:t>4/1/19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F28FB93-0A08-4E7D-8E63-9EFA29F1E093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63379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Freeform 6" title="Page Number Shape"/>
          <p:cNvSpPr/>
          <p:nvPr/>
        </p:nvSpPr>
        <p:spPr bwMode="auto">
          <a:xfrm>
            <a:off x="11784011" y="5380580"/>
            <a:ext cx="407988" cy="819150"/>
          </a:xfrm>
          <a:custGeom>
            <a:avLst/>
            <a:gdLst/>
            <a:ahLst/>
            <a:cxnLst/>
            <a:rect l="0" t="0" r="r" b="b"/>
            <a:pathLst>
              <a:path w="1799" h="3612">
                <a:moveTo>
                  <a:pt x="1799" y="0"/>
                </a:moveTo>
                <a:lnTo>
                  <a:pt x="1799" y="3612"/>
                </a:lnTo>
                <a:lnTo>
                  <a:pt x="1686" y="3609"/>
                </a:lnTo>
                <a:lnTo>
                  <a:pt x="1574" y="3598"/>
                </a:lnTo>
                <a:lnTo>
                  <a:pt x="1464" y="3581"/>
                </a:lnTo>
                <a:lnTo>
                  <a:pt x="1357" y="3557"/>
                </a:lnTo>
                <a:lnTo>
                  <a:pt x="1251" y="3527"/>
                </a:lnTo>
                <a:lnTo>
                  <a:pt x="1150" y="3490"/>
                </a:lnTo>
                <a:lnTo>
                  <a:pt x="1050" y="3448"/>
                </a:lnTo>
                <a:lnTo>
                  <a:pt x="953" y="3401"/>
                </a:lnTo>
                <a:lnTo>
                  <a:pt x="860" y="3347"/>
                </a:lnTo>
                <a:lnTo>
                  <a:pt x="771" y="3289"/>
                </a:lnTo>
                <a:lnTo>
                  <a:pt x="686" y="3224"/>
                </a:lnTo>
                <a:lnTo>
                  <a:pt x="604" y="3156"/>
                </a:lnTo>
                <a:lnTo>
                  <a:pt x="527" y="3083"/>
                </a:lnTo>
                <a:lnTo>
                  <a:pt x="454" y="3005"/>
                </a:lnTo>
                <a:lnTo>
                  <a:pt x="386" y="2923"/>
                </a:lnTo>
                <a:lnTo>
                  <a:pt x="323" y="2838"/>
                </a:lnTo>
                <a:lnTo>
                  <a:pt x="265" y="2748"/>
                </a:lnTo>
                <a:lnTo>
                  <a:pt x="211" y="2655"/>
                </a:lnTo>
                <a:lnTo>
                  <a:pt x="163" y="2559"/>
                </a:lnTo>
                <a:lnTo>
                  <a:pt x="121" y="2459"/>
                </a:lnTo>
                <a:lnTo>
                  <a:pt x="85" y="2356"/>
                </a:lnTo>
                <a:lnTo>
                  <a:pt x="55" y="2251"/>
                </a:lnTo>
                <a:lnTo>
                  <a:pt x="32" y="2143"/>
                </a:lnTo>
                <a:lnTo>
                  <a:pt x="14" y="2033"/>
                </a:lnTo>
                <a:lnTo>
                  <a:pt x="4" y="1920"/>
                </a:lnTo>
                <a:lnTo>
                  <a:pt x="0" y="1806"/>
                </a:lnTo>
                <a:lnTo>
                  <a:pt x="4" y="1692"/>
                </a:lnTo>
                <a:lnTo>
                  <a:pt x="14" y="1580"/>
                </a:lnTo>
                <a:lnTo>
                  <a:pt x="32" y="1469"/>
                </a:lnTo>
                <a:lnTo>
                  <a:pt x="55" y="1362"/>
                </a:lnTo>
                <a:lnTo>
                  <a:pt x="85" y="1256"/>
                </a:lnTo>
                <a:lnTo>
                  <a:pt x="121" y="1154"/>
                </a:lnTo>
                <a:lnTo>
                  <a:pt x="163" y="1054"/>
                </a:lnTo>
                <a:lnTo>
                  <a:pt x="211" y="958"/>
                </a:lnTo>
                <a:lnTo>
                  <a:pt x="265" y="864"/>
                </a:lnTo>
                <a:lnTo>
                  <a:pt x="323" y="774"/>
                </a:lnTo>
                <a:lnTo>
                  <a:pt x="386" y="689"/>
                </a:lnTo>
                <a:lnTo>
                  <a:pt x="454" y="607"/>
                </a:lnTo>
                <a:lnTo>
                  <a:pt x="527" y="529"/>
                </a:lnTo>
                <a:lnTo>
                  <a:pt x="604" y="456"/>
                </a:lnTo>
                <a:lnTo>
                  <a:pt x="686" y="388"/>
                </a:lnTo>
                <a:lnTo>
                  <a:pt x="771" y="325"/>
                </a:lnTo>
                <a:lnTo>
                  <a:pt x="860" y="266"/>
                </a:lnTo>
                <a:lnTo>
                  <a:pt x="953" y="212"/>
                </a:lnTo>
                <a:lnTo>
                  <a:pt x="1050" y="164"/>
                </a:lnTo>
                <a:lnTo>
                  <a:pt x="1150" y="122"/>
                </a:lnTo>
                <a:lnTo>
                  <a:pt x="1251" y="85"/>
                </a:lnTo>
                <a:lnTo>
                  <a:pt x="1357" y="55"/>
                </a:lnTo>
                <a:lnTo>
                  <a:pt x="1464" y="32"/>
                </a:lnTo>
                <a:lnTo>
                  <a:pt x="1574" y="14"/>
                </a:lnTo>
                <a:lnTo>
                  <a:pt x="1686" y="5"/>
                </a:lnTo>
                <a:lnTo>
                  <a:pt x="1799" y="0"/>
                </a:lnTo>
                <a:close/>
              </a:path>
            </a:pathLst>
          </a:custGeom>
          <a:solidFill>
            <a:schemeClr val="tx1">
              <a:lumMod val="85000"/>
              <a:lumOff val="15000"/>
            </a:schemeClr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62000" y="559678"/>
            <a:ext cx="3833906" cy="495249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181600" y="569066"/>
            <a:ext cx="6248398" cy="565515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2001" y="5930060"/>
            <a:ext cx="3814856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1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</a:lstStyle>
          <a:p>
            <a:fld id="{8E36636D-D922-432D-A958-524484B5923D}" type="datetimeFigureOut">
              <a:rPr lang="en-US" smtClean="0"/>
              <a:pPr/>
              <a:t>4/1/19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62001" y="6314440"/>
            <a:ext cx="3814856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200" b="1" i="1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784011" y="5607592"/>
            <a:ext cx="4079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1" baseline="0">
                <a:solidFill>
                  <a:schemeClr val="bg2"/>
                </a:solidFill>
                <a:latin typeface="+mj-lt"/>
              </a:defRPr>
            </a:lvl1pPr>
          </a:lstStyle>
          <a:p>
            <a:fld id="{DF28FB93-0A08-4E7D-8E63-9EFA29F1E093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0" name="Straight Connector 9" title="Horizontal Rule Line"/>
          <p:cNvCxnSpPr/>
          <p:nvPr/>
        </p:nvCxnSpPr>
        <p:spPr>
          <a:xfrm>
            <a:off x="0" y="6199730"/>
            <a:ext cx="4495800" cy="0"/>
          </a:xfrm>
          <a:prstGeom prst="line">
            <a:avLst/>
          </a:prstGeom>
          <a:ln w="254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3317913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61" r:id="rId1"/>
    <p:sldLayoutId id="2147483862" r:id="rId2"/>
    <p:sldLayoutId id="2147483863" r:id="rId3"/>
    <p:sldLayoutId id="2147483864" r:id="rId4"/>
    <p:sldLayoutId id="2147483865" r:id="rId5"/>
    <p:sldLayoutId id="2147483866" r:id="rId6"/>
    <p:sldLayoutId id="2147483867" r:id="rId7"/>
    <p:sldLayoutId id="2147483868" r:id="rId8"/>
    <p:sldLayoutId id="2147483869" r:id="rId9"/>
    <p:sldLayoutId id="2147483870" r:id="rId10"/>
    <p:sldLayoutId id="2147483871" r:id="rId11"/>
  </p:sldLayoutIdLst>
  <p:txStyles>
    <p:titleStyle>
      <a:lvl1pPr algn="r" defTabSz="914400" rtl="0" eaLnBrk="1" latinLnBrk="0" hangingPunct="1">
        <a:lnSpc>
          <a:spcPct val="90000"/>
        </a:lnSpc>
        <a:spcBef>
          <a:spcPct val="0"/>
        </a:spcBef>
        <a:buNone/>
        <a:defRPr sz="5000" b="0" i="1" kern="1200" baseline="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</p:titleStyle>
    <p:bodyStyle>
      <a:lvl1pPr marL="283464" indent="-283464" algn="l" defTabSz="914400" rtl="0" eaLnBrk="1" latinLnBrk="0" hangingPunct="1">
        <a:lnSpc>
          <a:spcPct val="112000"/>
        </a:lnSpc>
        <a:spcBef>
          <a:spcPts val="900"/>
        </a:spcBef>
        <a:buFont typeface="Arial" panose="020B0604020202020204" pitchFamily="34" charset="0"/>
        <a:buChar char="•"/>
        <a:defRPr sz="2000" kern="1200" baseline="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685800" indent="-283464" algn="l" defTabSz="914400" rtl="0" eaLnBrk="1" latinLnBrk="0" hangingPunct="1">
        <a:lnSpc>
          <a:spcPct val="112000"/>
        </a:lnSpc>
        <a:spcBef>
          <a:spcPts val="900"/>
        </a:spcBef>
        <a:buFont typeface="Corbel" panose="020B0503020204020204" pitchFamily="34" charset="0"/>
        <a:buChar char="–"/>
        <a:defRPr sz="1800" kern="1200" baseline="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1143000" indent="-283464" algn="l" defTabSz="914400" rtl="0" eaLnBrk="1" latinLnBrk="0" hangingPunct="1">
        <a:lnSpc>
          <a:spcPct val="112000"/>
        </a:lnSpc>
        <a:spcBef>
          <a:spcPts val="900"/>
        </a:spcBef>
        <a:buFont typeface="Arial" panose="020B0604020202020204" pitchFamily="34" charset="0"/>
        <a:buChar char="•"/>
        <a:defRPr sz="1600" kern="1200" baseline="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1600200" indent="-283464" algn="l" defTabSz="914400" rtl="0" eaLnBrk="1" latinLnBrk="0" hangingPunct="1">
        <a:lnSpc>
          <a:spcPct val="112000"/>
        </a:lnSpc>
        <a:spcBef>
          <a:spcPts val="900"/>
        </a:spcBef>
        <a:buFont typeface="Corbel" panose="020B0503020204020204" pitchFamily="34" charset="0"/>
        <a:buChar char="–"/>
        <a:defRPr sz="1400" kern="1200" baseline="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2057400" indent="-283464" algn="l" defTabSz="914400" rtl="0" eaLnBrk="1" latinLnBrk="0" hangingPunct="1">
        <a:lnSpc>
          <a:spcPct val="112000"/>
        </a:lnSpc>
        <a:spcBef>
          <a:spcPts val="900"/>
        </a:spcBef>
        <a:buFont typeface="Arial" panose="020B0604020202020204" pitchFamily="34" charset="0"/>
        <a:buChar char="•"/>
        <a:defRPr sz="1400" i="1" kern="1200" baseline="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2514600" indent="-283464" algn="l" defTabSz="914400" rtl="0" eaLnBrk="1" latinLnBrk="0" hangingPunct="1">
        <a:lnSpc>
          <a:spcPct val="112000"/>
        </a:lnSpc>
        <a:spcBef>
          <a:spcPts val="1300"/>
        </a:spcBef>
        <a:buFont typeface="Corbel" panose="020B0503020204020204" pitchFamily="34" charset="0"/>
        <a:buChar char="–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2971800" indent="-283464" algn="l" defTabSz="914400" rtl="0" eaLnBrk="1" latinLnBrk="0" hangingPunct="1">
        <a:lnSpc>
          <a:spcPct val="112000"/>
        </a:lnSpc>
        <a:spcBef>
          <a:spcPts val="1300"/>
        </a:spcBef>
        <a:buFont typeface="Arial" panose="020B0604020202020204" pitchFamily="34" charset="0"/>
        <a:buChar char="•"/>
        <a:defRPr sz="1400" i="1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3429000" indent="-283464" algn="l" defTabSz="914400" rtl="0" eaLnBrk="1" latinLnBrk="0" hangingPunct="1">
        <a:lnSpc>
          <a:spcPct val="112000"/>
        </a:lnSpc>
        <a:spcBef>
          <a:spcPts val="1300"/>
        </a:spcBef>
        <a:buFont typeface="Corbel" panose="020B0503020204020204" pitchFamily="34" charset="0"/>
        <a:buChar char="–"/>
        <a:defRPr sz="1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3886200" indent="-283464" algn="l" defTabSz="914400" rtl="0" eaLnBrk="1" latinLnBrk="0" hangingPunct="1">
        <a:lnSpc>
          <a:spcPct val="112000"/>
        </a:lnSpc>
        <a:spcBef>
          <a:spcPts val="1300"/>
        </a:spcBef>
        <a:buFont typeface="Arial" panose="020B0604020202020204" pitchFamily="34" charset="0"/>
        <a:buChar char="•"/>
        <a:defRPr sz="1400" i="1" kern="1200" baseline="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pos="2832">
          <p15:clr>
            <a:srgbClr val="F26B43"/>
          </p15:clr>
        </p15:guide>
        <p15:guide id="2" pos="480">
          <p15:clr>
            <a:srgbClr val="F26B43"/>
          </p15:clr>
        </p15:guide>
        <p15:guide id="3" orient="horz" pos="432">
          <p15:clr>
            <a:srgbClr val="F26B43"/>
          </p15:clr>
        </p15:guide>
        <p15:guide id="4" pos="7200">
          <p15:clr>
            <a:srgbClr val="F26B43"/>
          </p15:clr>
        </p15:guide>
        <p15:guide id="5" pos="32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comments" Target="../comments/comment2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doi.org/10.1029/2018EA000409" TargetMode="Externa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1C1074A2-72F2-4948-9E43-8F05284709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242"/>
            <a:ext cx="12192000" cy="685824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6C96C74-83F0-4A7E-BDD0-778068D8728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3683" y="339260"/>
            <a:ext cx="10057622" cy="1828801"/>
          </a:xfrm>
          <a:ln>
            <a:noFill/>
          </a:ln>
        </p:spPr>
        <p:txBody>
          <a:bodyPr>
            <a:noAutofit/>
          </a:bodyPr>
          <a:lstStyle/>
          <a:p>
            <a:r>
              <a:rPr lang="en-US" sz="4800" b="1" dirty="0">
                <a:ln>
                  <a:solidFill>
                    <a:schemeClr val="bg1"/>
                  </a:solidFill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Creating topographic maps of Mars using a software pipeline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A6FDC05-1F3B-43B0-9610-81BCC745226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63683" y="1971539"/>
            <a:ext cx="9440034" cy="1971951"/>
          </a:xfrm>
        </p:spPr>
        <p:txBody>
          <a:bodyPr>
            <a:normAutofit/>
          </a:bodyPr>
          <a:lstStyle/>
          <a:p>
            <a:endParaRPr lang="en-US" dirty="0">
              <a:latin typeface="Veranda"/>
            </a:endParaRPr>
          </a:p>
          <a:p>
            <a:r>
              <a:rPr lang="en-US" sz="1800" b="1" cap="all" dirty="0">
                <a:ln>
                  <a:solidFill>
                    <a:schemeClr val="bg1"/>
                  </a:solidFill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  <a:t>Gabriel Carrillo, Dr. Laszlo Kestay</a:t>
            </a:r>
          </a:p>
          <a:p>
            <a:r>
              <a:rPr lang="en-US" sz="1800" b="1" cap="all" dirty="0">
                <a:ln>
                  <a:solidFill>
                    <a:schemeClr val="bg1"/>
                  </a:solidFill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  <a:t>2019 Space Grant Consortium</a:t>
            </a:r>
          </a:p>
          <a:p>
            <a:r>
              <a:rPr lang="en-US" sz="1800" b="1" cap="all" dirty="0">
                <a:ln>
                  <a:solidFill>
                    <a:schemeClr val="bg1"/>
                  </a:solidFill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  <a:t>April 13, 2019</a:t>
            </a:r>
          </a:p>
          <a:p>
            <a:r>
              <a:rPr lang="en-US" sz="1500" b="1" cap="all" dirty="0">
                <a:ln>
                  <a:solidFill>
                    <a:schemeClr val="bg1"/>
                  </a:solidFill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+mj-cs"/>
              </a:rPr>
              <a:t> </a:t>
            </a:r>
          </a:p>
          <a:p>
            <a:endParaRPr lang="en-US" sz="16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849BFAC-2137-443F-87C0-933A4F39E4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810726" y="5188013"/>
            <a:ext cx="1381274" cy="166998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B096995-D130-4A96-B137-77D9914FAF7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5185862"/>
            <a:ext cx="2068497" cy="167213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B5773A1-56C0-4814-B8FB-1EEC746E81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14662" y="5188012"/>
            <a:ext cx="2352095" cy="1669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47407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79533B7D-EE14-A340-B91F-12D5222A51E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456624" y="1339793"/>
            <a:ext cx="2656900" cy="420303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E172BFF-0EC2-1047-9475-EBE24D4346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57916" y="1339793"/>
            <a:ext cx="2421253" cy="425099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F26735F-4F12-42DE-9502-1B757EEC25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1761" y="1250663"/>
            <a:ext cx="3833906" cy="4952492"/>
          </a:xfrm>
        </p:spPr>
        <p:txBody>
          <a:bodyPr/>
          <a:lstStyle/>
          <a:p>
            <a:pPr algn="ctr"/>
            <a:r>
              <a:rPr lang="en-US" sz="4800" dirty="0">
                <a:solidFill>
                  <a:schemeClr val="tx1"/>
                </a:solidFill>
                <a:latin typeface="Veranda"/>
              </a:rPr>
              <a:t>Results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1A8A49-FB81-43C1-A10A-6D3BA0EC18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1298" y="2040835"/>
            <a:ext cx="5023578" cy="3864886"/>
          </a:xfrm>
        </p:spPr>
        <p:txBody>
          <a:bodyPr>
            <a:normAutofit lnSpcReduction="10000"/>
          </a:bodyPr>
          <a:lstStyle/>
          <a:p>
            <a:pPr algn="ctr"/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Need to interpolate with a radius of about 1 kilometer to avoid having large gaps in the topographic model</a:t>
            </a:r>
          </a:p>
          <a:p>
            <a:pPr algn="ctr"/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This is about the same as the current global topographic map instead of the 20 m/pixel we should get from 4 m/pixel of the images</a:t>
            </a:r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9AA8EB0-7FAE-0D4C-A3C8-2FAB5FD5AECD}"/>
              </a:ext>
            </a:extLst>
          </p:cNvPr>
          <p:cNvSpPr txBox="1"/>
          <p:nvPr/>
        </p:nvSpPr>
        <p:spPr>
          <a:xfrm>
            <a:off x="7514110" y="816573"/>
            <a:ext cx="30383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Average Radius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6D0136E-B0C9-BD42-826D-76D4F9D17375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415402" y="1161533"/>
            <a:ext cx="2098708" cy="4381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36563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83F05E-2FA9-4E91-A65B-976386BB43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800" dirty="0">
                <a:solidFill>
                  <a:schemeClr val="tx1"/>
                </a:solidFill>
                <a:latin typeface="Veranda"/>
              </a:rPr>
              <a:t>Conclusion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937A040-3400-4FE7-8E38-15223581E8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0" y="1366713"/>
            <a:ext cx="4399935" cy="5655156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Able to get useful data, but not an improvement over existing Mars topography</a:t>
            </a:r>
          </a:p>
          <a:p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Need dedicated stereogrammetry software </a:t>
            </a:r>
          </a:p>
          <a:p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Transferring to Ames Stereo Pipeline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E3B6982-BAC6-2C47-9FA1-60D2C2BCE1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79457" y="37648"/>
            <a:ext cx="5783536" cy="330658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5B60233-D7CD-A24A-993A-3983B83D01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79457" y="3344235"/>
            <a:ext cx="5783536" cy="3306587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004E411-12B2-5444-9012-371B55311515}"/>
              </a:ext>
            </a:extLst>
          </p:cNvPr>
          <p:cNvSpPr txBox="1"/>
          <p:nvPr/>
        </p:nvSpPr>
        <p:spPr>
          <a:xfrm>
            <a:off x="5813283" y="6611779"/>
            <a:ext cx="475645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Source: Beyer, R. A, </a:t>
            </a:r>
            <a:r>
              <a:rPr lang="en-US" sz="1000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Alexandrov</a:t>
            </a:r>
            <a:r>
              <a:rPr lang="en-US" sz="1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, O., &amp; McMichael, S. (2018)</a:t>
            </a:r>
          </a:p>
        </p:txBody>
      </p:sp>
    </p:spTree>
    <p:extLst>
      <p:ext uri="{BB962C8B-B14F-4D97-AF65-F5344CB8AC3E}">
        <p14:creationId xmlns:p14="http://schemas.microsoft.com/office/powerpoint/2010/main" val="28438521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40D8DC-9ED8-4EF5-A2B4-DFE2B055DA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3353" y="530585"/>
            <a:ext cx="5001207" cy="4952492"/>
          </a:xfrm>
        </p:spPr>
        <p:txBody>
          <a:bodyPr/>
          <a:lstStyle/>
          <a:p>
            <a:r>
              <a:rPr lang="en-US" sz="4800" dirty="0">
                <a:ln>
                  <a:solidFill>
                    <a:schemeClr val="bg1">
                      <a:alpha val="10000"/>
                    </a:schemeClr>
                  </a:solidFill>
                </a:ln>
                <a:solidFill>
                  <a:schemeClr val="tx1"/>
                </a:solidFill>
                <a:latin typeface="Veranda"/>
              </a:rPr>
              <a:t>Acknowledgements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85CCD2-1BB8-463E-9CAD-1374E9957CB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96000" y="817899"/>
            <a:ext cx="6248398" cy="5655156"/>
          </a:xfrm>
        </p:spPr>
        <p:txBody>
          <a:bodyPr>
            <a:normAutofit/>
          </a:bodyPr>
          <a:lstStyle/>
          <a:p>
            <a:pPr>
              <a:spcBef>
                <a:spcPct val="0"/>
              </a:spcBef>
            </a:pPr>
            <a:endParaRPr lang="en-US" dirty="0">
              <a:solidFill>
                <a:schemeClr val="tx1"/>
              </a:solidFill>
              <a:latin typeface="Veranda"/>
              <a:ea typeface="+mj-ea"/>
            </a:endParaRPr>
          </a:p>
          <a:p>
            <a:pPr>
              <a:spcBef>
                <a:spcPct val="0"/>
              </a:spcBef>
            </a:pPr>
            <a:endParaRPr lang="en-US" dirty="0">
              <a:solidFill>
                <a:schemeClr val="tx1"/>
              </a:solidFill>
              <a:latin typeface="Veranda"/>
              <a:ea typeface="+mj-ea"/>
            </a:endParaRPr>
          </a:p>
          <a:p>
            <a:pPr>
              <a:spcBef>
                <a:spcPct val="0"/>
              </a:spcBef>
            </a:pPr>
            <a:r>
              <a:rPr lang="en-US" sz="2800" dirty="0">
                <a:solidFill>
                  <a:schemeClr val="tx1"/>
                </a:solidFill>
                <a:latin typeface="Veranda"/>
                <a:ea typeface="+mj-ea"/>
              </a:rPr>
              <a:t>NAU/NASA Space Grant </a:t>
            </a:r>
          </a:p>
          <a:p>
            <a:pPr>
              <a:spcBef>
                <a:spcPct val="0"/>
              </a:spcBef>
            </a:pPr>
            <a:endParaRPr lang="en-US" sz="2800" dirty="0">
              <a:solidFill>
                <a:schemeClr val="tx1"/>
              </a:solidFill>
              <a:latin typeface="Veranda"/>
              <a:ea typeface="+mj-ea"/>
            </a:endParaRPr>
          </a:p>
          <a:p>
            <a:pPr>
              <a:spcBef>
                <a:spcPct val="0"/>
              </a:spcBef>
            </a:pPr>
            <a:r>
              <a:rPr lang="en-US" sz="2800" dirty="0">
                <a:solidFill>
                  <a:schemeClr val="tx1"/>
                </a:solidFill>
                <a:latin typeface="Veranda"/>
              </a:rPr>
              <a:t>Arizona Space Grant Consortium</a:t>
            </a:r>
          </a:p>
          <a:p>
            <a:pPr>
              <a:spcBef>
                <a:spcPct val="0"/>
              </a:spcBef>
            </a:pPr>
            <a:endParaRPr lang="en-US" sz="2800" dirty="0">
              <a:solidFill>
                <a:schemeClr val="tx1"/>
              </a:solidFill>
              <a:latin typeface="Veranda"/>
            </a:endParaRPr>
          </a:p>
          <a:p>
            <a:pPr>
              <a:spcBef>
                <a:spcPct val="0"/>
              </a:spcBef>
            </a:pPr>
            <a:r>
              <a:rPr lang="en-US" sz="2800" dirty="0">
                <a:solidFill>
                  <a:schemeClr val="tx1"/>
                </a:solidFill>
                <a:latin typeface="Veranda"/>
              </a:rPr>
              <a:t>European Space Agency (ESA) </a:t>
            </a:r>
          </a:p>
          <a:p>
            <a:pPr>
              <a:spcBef>
                <a:spcPct val="0"/>
              </a:spcBef>
            </a:pPr>
            <a:endParaRPr lang="en-US" sz="2800" dirty="0">
              <a:solidFill>
                <a:schemeClr val="tx1"/>
              </a:solidFill>
              <a:latin typeface="Veranda"/>
              <a:ea typeface="+mj-ea"/>
            </a:endParaRPr>
          </a:p>
          <a:p>
            <a:pPr>
              <a:spcBef>
                <a:spcPct val="0"/>
              </a:spcBef>
            </a:pPr>
            <a:r>
              <a:rPr lang="en-US" sz="2800" dirty="0">
                <a:solidFill>
                  <a:schemeClr val="tx1"/>
                </a:solidFill>
                <a:latin typeface="Veranda"/>
                <a:ea typeface="+mj-ea"/>
              </a:rPr>
              <a:t>United States Geological Survey (USGS)</a:t>
            </a:r>
          </a:p>
          <a:p>
            <a:pPr>
              <a:spcBef>
                <a:spcPct val="0"/>
              </a:spcBef>
            </a:pPr>
            <a:endParaRPr lang="en-US" sz="2800" dirty="0">
              <a:solidFill>
                <a:schemeClr val="tx1"/>
              </a:solidFill>
              <a:latin typeface="Veranda"/>
              <a:ea typeface="+mj-ea"/>
            </a:endParaRPr>
          </a:p>
          <a:p>
            <a:pPr>
              <a:spcBef>
                <a:spcPct val="0"/>
              </a:spcBef>
            </a:pPr>
            <a:r>
              <a:rPr lang="en-US" sz="2800" dirty="0">
                <a:solidFill>
                  <a:schemeClr val="tx1"/>
                </a:solidFill>
                <a:latin typeface="Veranda"/>
                <a:ea typeface="+mj-ea"/>
              </a:rPr>
              <a:t>Dr. Laszlo </a:t>
            </a:r>
            <a:r>
              <a:rPr lang="en-US" sz="2800" dirty="0" err="1">
                <a:solidFill>
                  <a:schemeClr val="tx1"/>
                </a:solidFill>
                <a:latin typeface="Veranda"/>
                <a:ea typeface="+mj-ea"/>
              </a:rPr>
              <a:t>Kestay</a:t>
            </a:r>
            <a:r>
              <a:rPr lang="en-US" sz="2800" dirty="0">
                <a:solidFill>
                  <a:schemeClr val="tx1"/>
                </a:solidFill>
                <a:latin typeface="Veranda"/>
                <a:ea typeface="+mj-ea"/>
              </a:rPr>
              <a:t> </a:t>
            </a:r>
          </a:p>
          <a:p>
            <a:pPr>
              <a:spcBef>
                <a:spcPct val="0"/>
              </a:spcBef>
            </a:pPr>
            <a:endParaRPr lang="en-US" sz="2800" dirty="0">
              <a:solidFill>
                <a:schemeClr val="tx1"/>
              </a:solidFill>
              <a:latin typeface="Veranda"/>
              <a:ea typeface="+mj-ea"/>
            </a:endParaRPr>
          </a:p>
          <a:p>
            <a:pPr>
              <a:spcBef>
                <a:spcPct val="0"/>
              </a:spcBef>
            </a:pPr>
            <a:endParaRPr lang="en-US" sz="2800" dirty="0">
              <a:solidFill>
                <a:schemeClr val="tx1"/>
              </a:solidFill>
              <a:latin typeface="Veranda"/>
              <a:ea typeface="+mj-ea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D05DFC2-7B23-40B0-A1B9-489CD69FC7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6679" y="3645477"/>
            <a:ext cx="2668554" cy="169600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0D04C16-16C8-467A-BC4F-9A64ACE8A03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28"/>
          <a:stretch/>
        </p:blipFill>
        <p:spPr>
          <a:xfrm>
            <a:off x="446313" y="1937075"/>
            <a:ext cx="4735285" cy="8796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BE2D3F8-1553-43DC-8381-4D219E1857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53467" y="3387479"/>
            <a:ext cx="2524817" cy="2095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15826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F407DE-DC93-4D21-8062-94001DA5E3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5" y="609599"/>
            <a:ext cx="10353762" cy="5766034"/>
          </a:xfrm>
          <a:ln>
            <a:noFill/>
          </a:ln>
        </p:spPr>
        <p:txBody>
          <a:bodyPr>
            <a:normAutofit/>
          </a:bodyPr>
          <a:lstStyle/>
          <a:p>
            <a:br>
              <a:rPr lang="en-US" sz="4800" b="1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US" sz="4800" b="1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Thank you!</a:t>
            </a:r>
            <a:br>
              <a:rPr lang="en-US" sz="4800" b="1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</a:br>
            <a:br>
              <a:rPr lang="en-US" sz="4800" b="1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</a:br>
            <a:r>
              <a:rPr lang="en-US" sz="4800" b="1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Any questions?</a:t>
            </a:r>
            <a:br>
              <a:rPr lang="en-US" sz="480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</a:br>
            <a:br>
              <a:rPr lang="en-US" sz="480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</a:br>
            <a:endParaRPr lang="en-US" sz="480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087D789-7E59-498A-A0EC-0C23250949E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39" t="3865" r="1870" b="12504"/>
          <a:stretch/>
        </p:blipFill>
        <p:spPr>
          <a:xfrm>
            <a:off x="326571" y="355106"/>
            <a:ext cx="4170784" cy="550451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9118CEA8-4B29-EE4F-B6E4-7B1437420C82}"/>
              </a:ext>
            </a:extLst>
          </p:cNvPr>
          <p:cNvSpPr txBox="1"/>
          <p:nvPr/>
        </p:nvSpPr>
        <p:spPr>
          <a:xfrm>
            <a:off x="6860739" y="5168456"/>
            <a:ext cx="4406818" cy="21852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u="sng" dirty="0"/>
              <a:t>References</a:t>
            </a:r>
          </a:p>
          <a:p>
            <a:pPr algn="ctr"/>
            <a:endParaRPr lang="en-US" u="sng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000" dirty="0"/>
              <a:t>Beyer, R. A., </a:t>
            </a:r>
            <a:r>
              <a:rPr lang="en-US" sz="1000" dirty="0" err="1"/>
              <a:t>Alexandrov</a:t>
            </a:r>
            <a:r>
              <a:rPr lang="en-US" sz="1000" dirty="0"/>
              <a:t>, O., &amp; McMichael, S. ( 2018). The Ames Stereo Pipeline: NASA's open source software for deriving and processing terrain data. </a:t>
            </a:r>
            <a:r>
              <a:rPr lang="en-US" sz="1000" i="1" dirty="0"/>
              <a:t>Earth and Space Science</a:t>
            </a:r>
            <a:r>
              <a:rPr lang="en-US" sz="1000" dirty="0"/>
              <a:t>, 5, 537– 548. </a:t>
            </a:r>
            <a:r>
              <a:rPr lang="en-US" sz="1000" dirty="0">
                <a:hlinkClick r:id="rId3"/>
              </a:rPr>
              <a:t>https://doi.org/10.1029/2018EA000409</a:t>
            </a:r>
            <a:endParaRPr lang="en-US" sz="1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000" dirty="0"/>
              <a:t>Thomas et al., (2017). The Colour and Stereo Surface Imaging System (CaSSIS) for the ExoMars Trace Gas Orbiter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000" dirty="0"/>
              <a:t>http://</a:t>
            </a:r>
            <a:r>
              <a:rPr lang="en-US" sz="1000" dirty="0" err="1"/>
              <a:t>exploration.esa.int</a:t>
            </a:r>
            <a:r>
              <a:rPr lang="en-US" sz="1000" dirty="0"/>
              <a:t>/</a:t>
            </a:r>
            <a:r>
              <a:rPr lang="en-US" sz="1000" dirty="0" err="1"/>
              <a:t>jump.cfm?oid</a:t>
            </a:r>
            <a:r>
              <a:rPr lang="en-US" sz="1000" dirty="0"/>
              <a:t>=48523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000" u="sng" dirty="0"/>
          </a:p>
        </p:txBody>
      </p:sp>
    </p:spTree>
    <p:extLst>
      <p:ext uri="{BB962C8B-B14F-4D97-AF65-F5344CB8AC3E}">
        <p14:creationId xmlns:p14="http://schemas.microsoft.com/office/powerpoint/2010/main" val="238292757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E9EC9B-D821-49C3-988C-7DBFF72E31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5600" y="609600"/>
            <a:ext cx="11480800" cy="970450"/>
          </a:xfrm>
        </p:spPr>
        <p:txBody>
          <a:bodyPr>
            <a:normAutofit fontScale="90000"/>
          </a:bodyPr>
          <a:lstStyle/>
          <a:p>
            <a:r>
              <a:rPr lang="en-US" sz="43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</a:rPr>
              <a:t>What is topography and why is it important?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70C8FB-D4A3-4ED8-8FB5-9E21E2325BC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8021" y="1403556"/>
            <a:ext cx="8512959" cy="2042505"/>
          </a:xfrm>
        </p:spPr>
        <p:txBody>
          <a:bodyPr/>
          <a:lstStyle/>
          <a:p>
            <a:r>
              <a:rPr lang="en-US" sz="2400" dirty="0">
                <a:latin typeface="Veranda"/>
              </a:rPr>
              <a:t>The study of surface features of a planet, especially elevation</a:t>
            </a:r>
          </a:p>
          <a:p>
            <a:r>
              <a:rPr lang="en-US" sz="2400" dirty="0">
                <a:latin typeface="Veranda"/>
              </a:rPr>
              <a:t>Provides detailed info geologic processes, past and present  </a:t>
            </a:r>
          </a:p>
          <a:p>
            <a:pPr marL="36900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0276487-54E4-42BC-8C91-7B051294565E}"/>
              </a:ext>
            </a:extLst>
          </p:cNvPr>
          <p:cNvSpPr txBox="1"/>
          <p:nvPr/>
        </p:nvSpPr>
        <p:spPr>
          <a:xfrm>
            <a:off x="5716358" y="4377079"/>
            <a:ext cx="10989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Verdana" panose="020B0604030504040204" pitchFamily="34" charset="0"/>
                <a:ea typeface="Verdana" panose="020B0604030504040204" pitchFamily="34" charset="0"/>
              </a:rPr>
              <a:t>vs.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25C4433-3998-4C6C-90BF-1BF33309251D}"/>
              </a:ext>
            </a:extLst>
          </p:cNvPr>
          <p:cNvSpPr/>
          <p:nvPr/>
        </p:nvSpPr>
        <p:spPr>
          <a:xfrm>
            <a:off x="11836400" y="5200276"/>
            <a:ext cx="355600" cy="1280515"/>
          </a:xfrm>
          <a:prstGeom prst="rect">
            <a:avLst/>
          </a:prstGeom>
          <a:solidFill>
            <a:srgbClr val="0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3150B0D-62DF-4A5A-A85E-23E4406E0564}"/>
              </a:ext>
            </a:extLst>
          </p:cNvPr>
          <p:cNvSpPr txBox="1"/>
          <p:nvPr/>
        </p:nvSpPr>
        <p:spPr>
          <a:xfrm>
            <a:off x="6678174" y="6572916"/>
            <a:ext cx="343109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Verdana" panose="020B0604030504040204" pitchFamily="34" charset="0"/>
                <a:ea typeface="Verdana" panose="020B0604030504040204" pitchFamily="34" charset="0"/>
              </a:rPr>
              <a:t>Source: NASA Goddard Space Flight Center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024E7F8-3872-4101-A13B-0DA36F1751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78174" y="3069042"/>
            <a:ext cx="5369534" cy="348326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B322F53-B473-9A42-BA23-1FAF9BB755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4310" y="3085005"/>
            <a:ext cx="5369127" cy="346730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DDEDB44-5DE6-4442-9B25-DC2F55AA06F6}"/>
              </a:ext>
            </a:extLst>
          </p:cNvPr>
          <p:cNvSpPr txBox="1"/>
          <p:nvPr/>
        </p:nvSpPr>
        <p:spPr>
          <a:xfrm>
            <a:off x="251213" y="4100080"/>
            <a:ext cx="40578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Veranda"/>
              </a:rPr>
              <a:t>Olympus Mons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B533385-A431-467C-9F87-D75183F12436}"/>
              </a:ext>
            </a:extLst>
          </p:cNvPr>
          <p:cNvSpPr txBox="1"/>
          <p:nvPr/>
        </p:nvSpPr>
        <p:spPr>
          <a:xfrm>
            <a:off x="1242115" y="5110512"/>
            <a:ext cx="18829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Veranda"/>
              </a:rPr>
              <a:t>Valles Marineris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B43808B-5FE6-40D3-9BF5-3E8B38BC7EE2}"/>
              </a:ext>
            </a:extLst>
          </p:cNvPr>
          <p:cNvSpPr txBox="1"/>
          <p:nvPr/>
        </p:nvSpPr>
        <p:spPr>
          <a:xfrm>
            <a:off x="3358563" y="5110512"/>
            <a:ext cx="202550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Veranda"/>
              </a:rPr>
              <a:t>Hellas Planitia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4797306-9563-4F2D-8BA7-EB57C1D6A69C}"/>
              </a:ext>
            </a:extLst>
          </p:cNvPr>
          <p:cNvSpPr txBox="1"/>
          <p:nvPr/>
        </p:nvSpPr>
        <p:spPr>
          <a:xfrm>
            <a:off x="9850288" y="5061777"/>
            <a:ext cx="202550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Veranda"/>
              </a:rPr>
              <a:t>Hellas Planitia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B1BCE50-B30C-471C-87BA-F301261C2817}"/>
              </a:ext>
            </a:extLst>
          </p:cNvPr>
          <p:cNvSpPr txBox="1"/>
          <p:nvPr/>
        </p:nvSpPr>
        <p:spPr>
          <a:xfrm>
            <a:off x="7804464" y="5084965"/>
            <a:ext cx="18829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Veranda"/>
              </a:rPr>
              <a:t>Valles Marineris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A88362C-B7D8-45EB-8623-A3BD53A247B7}"/>
              </a:ext>
            </a:extLst>
          </p:cNvPr>
          <p:cNvSpPr txBox="1"/>
          <p:nvPr/>
        </p:nvSpPr>
        <p:spPr>
          <a:xfrm>
            <a:off x="6867213" y="4238579"/>
            <a:ext cx="405788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latin typeface="Veranda"/>
              </a:rPr>
              <a:t>Olympus Mons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7B63F20-6BD4-3341-9E24-B097437D8935}"/>
              </a:ext>
            </a:extLst>
          </p:cNvPr>
          <p:cNvSpPr txBox="1"/>
          <p:nvPr/>
        </p:nvSpPr>
        <p:spPr>
          <a:xfrm>
            <a:off x="133643" y="6572917"/>
            <a:ext cx="536912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Source: USGS Astrogeology Science Center</a:t>
            </a:r>
          </a:p>
        </p:txBody>
      </p:sp>
    </p:spTree>
    <p:extLst>
      <p:ext uri="{BB962C8B-B14F-4D97-AF65-F5344CB8AC3E}">
        <p14:creationId xmlns:p14="http://schemas.microsoft.com/office/powerpoint/2010/main" val="40040728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242CE263-A79B-4DF6-8D64-0B2B8AA62633}"/>
              </a:ext>
            </a:extLst>
          </p:cNvPr>
          <p:cNvSpPr>
            <a:spLocks noGrp="1"/>
          </p:cNvSpPr>
          <p:nvPr>
            <p:ph type="body" sz="quarter" idx="4294967295"/>
          </p:nvPr>
        </p:nvSpPr>
        <p:spPr>
          <a:xfrm>
            <a:off x="4833256" y="4817940"/>
            <a:ext cx="7318566" cy="168897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800" i="1" u="sng" dirty="0">
                <a:solidFill>
                  <a:schemeClr val="tx1"/>
                </a:solidFill>
                <a:latin typeface="Veranda"/>
              </a:rPr>
              <a:t>Stereo Image Acquisition Principle</a:t>
            </a:r>
          </a:p>
          <a:p>
            <a:pPr algn="ctr"/>
            <a:r>
              <a:rPr lang="en-US" sz="2600" dirty="0">
                <a:solidFill>
                  <a:schemeClr val="tx1"/>
                </a:solidFill>
                <a:latin typeface="Veranda"/>
              </a:rPr>
              <a:t>Captures images from two “looks” to make one “observation”</a:t>
            </a:r>
          </a:p>
          <a:p>
            <a:endParaRPr lang="en-US" sz="2000" dirty="0">
              <a:solidFill>
                <a:schemeClr val="tx1"/>
              </a:solidFill>
              <a:latin typeface="Veranda"/>
            </a:endParaRP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9119D85-5E87-40DF-BE52-1352BF8FB090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4873434" y="636104"/>
            <a:ext cx="7318566" cy="4015409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3000" i="1" u="sng" dirty="0">
                <a:solidFill>
                  <a:schemeClr val="tx1"/>
                </a:solidFill>
                <a:latin typeface="Veranda"/>
              </a:rPr>
              <a:t>Colour and Stereo Surface Imaging System (CaSSIS)</a:t>
            </a:r>
          </a:p>
          <a:p>
            <a:pPr algn="ctr"/>
            <a:r>
              <a:rPr lang="en-US" sz="2600" dirty="0">
                <a:solidFill>
                  <a:schemeClr val="tx1"/>
                </a:solidFill>
                <a:latin typeface="Veranda"/>
              </a:rPr>
              <a:t>On European Space Agency’s (ESA) ExoMars Trace Gas Orbiter (EMTGO)</a:t>
            </a:r>
          </a:p>
          <a:p>
            <a:pPr algn="ctr"/>
            <a:r>
              <a:rPr lang="en-US" sz="2600" dirty="0">
                <a:solidFill>
                  <a:schemeClr val="tx1"/>
                </a:solidFill>
                <a:latin typeface="Veranda"/>
              </a:rPr>
              <a:t>4.6 meter/pixel resolution</a:t>
            </a:r>
          </a:p>
          <a:p>
            <a:pPr algn="ctr"/>
            <a:r>
              <a:rPr lang="en-US" sz="2600" dirty="0">
                <a:solidFill>
                  <a:schemeClr val="tx1"/>
                </a:solidFill>
                <a:latin typeface="Veranda"/>
              </a:rPr>
              <a:t>4 </a:t>
            </a:r>
            <a:r>
              <a:rPr lang="en-US" sz="2600" dirty="0" err="1">
                <a:solidFill>
                  <a:schemeClr val="tx1"/>
                </a:solidFill>
                <a:latin typeface="Veranda"/>
              </a:rPr>
              <a:t>colours</a:t>
            </a:r>
            <a:r>
              <a:rPr lang="en-US" sz="2600" dirty="0">
                <a:solidFill>
                  <a:schemeClr val="tx1"/>
                </a:solidFill>
                <a:latin typeface="Veranda"/>
              </a:rPr>
              <a:t>: BLU, RED, PAN, NIR</a:t>
            </a:r>
          </a:p>
          <a:p>
            <a:pPr algn="ctr"/>
            <a:r>
              <a:rPr lang="en-US" sz="2600" dirty="0">
                <a:solidFill>
                  <a:schemeClr val="tx1"/>
                </a:solidFill>
                <a:latin typeface="Veranda"/>
              </a:rPr>
              <a:t>“push-frame” imager (next slide)</a:t>
            </a:r>
          </a:p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C3CD99-514B-4BA0-9F69-7D3C63238A2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174658"/>
            <a:ext cx="3830638" cy="4956175"/>
          </a:xfrm>
        </p:spPr>
        <p:txBody>
          <a:bodyPr>
            <a:normAutofit/>
          </a:bodyPr>
          <a:lstStyle/>
          <a:p>
            <a:r>
              <a:rPr lang="en-US" sz="4800" dirty="0">
                <a:solidFill>
                  <a:schemeClr val="tx1"/>
                </a:solidFill>
                <a:latin typeface="Veranda"/>
              </a:rPr>
              <a:t>Background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7C99FA4-36B8-4130-B370-C682D50C0A77}"/>
              </a:ext>
            </a:extLst>
          </p:cNvPr>
          <p:cNvSpPr txBox="1"/>
          <p:nvPr/>
        </p:nvSpPr>
        <p:spPr>
          <a:xfrm>
            <a:off x="733718" y="3370382"/>
            <a:ext cx="37465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Verdana" panose="020B0604030504040204" pitchFamily="34" charset="0"/>
                <a:ea typeface="Verdana" panose="020B0604030504040204" pitchFamily="34" charset="0"/>
              </a:rPr>
              <a:t>Source: European Space Agency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77AF822-C44C-CC47-888A-AB2CCE68A0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3895" y="3576706"/>
            <a:ext cx="4059361" cy="246500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97A72CE7-E376-004D-AD69-D91BBC52E979}"/>
              </a:ext>
            </a:extLst>
          </p:cNvPr>
          <p:cNvSpPr txBox="1"/>
          <p:nvPr/>
        </p:nvSpPr>
        <p:spPr>
          <a:xfrm>
            <a:off x="721365" y="6001020"/>
            <a:ext cx="37465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Verdana" panose="020B0604030504040204" pitchFamily="34" charset="0"/>
                <a:ea typeface="Verdana" panose="020B0604030504040204" pitchFamily="34" charset="0"/>
              </a:rPr>
              <a:t>Source: European Space Agency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F177F5A-A2AF-9A4F-A91F-862C907F6A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3896" y="946588"/>
            <a:ext cx="4059360" cy="2463691"/>
          </a:xfrm>
          <a:prstGeom prst="rect">
            <a:avLst/>
          </a:prstGeom>
        </p:spPr>
      </p:pic>
      <p:sp>
        <p:nvSpPr>
          <p:cNvPr id="4" name="Left Brace 3">
            <a:extLst>
              <a:ext uri="{FF2B5EF4-FFF2-40B4-BE49-F238E27FC236}">
                <a16:creationId xmlns:a16="http://schemas.microsoft.com/office/drawing/2014/main" id="{396F70B1-A747-3A4E-9762-43D4FE1CC8FC}"/>
              </a:ext>
            </a:extLst>
          </p:cNvPr>
          <p:cNvSpPr/>
          <p:nvPr/>
        </p:nvSpPr>
        <p:spPr>
          <a:xfrm rot="15191492">
            <a:off x="2955380" y="5173217"/>
            <a:ext cx="94608" cy="1038567"/>
          </a:xfrm>
          <a:prstGeom prst="leftBrace">
            <a:avLst>
              <a:gd name="adj1" fmla="val 0"/>
              <a:gd name="adj2" fmla="val 50000"/>
            </a:avLst>
          </a:prstGeom>
          <a:ln>
            <a:solidFill>
              <a:srgbClr val="08FFFF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6BC3B8A-639A-914F-A70A-34B4E03FF274}"/>
              </a:ext>
            </a:extLst>
          </p:cNvPr>
          <p:cNvSpPr txBox="1"/>
          <p:nvPr/>
        </p:nvSpPr>
        <p:spPr>
          <a:xfrm rot="20660447">
            <a:off x="2440096" y="5551686"/>
            <a:ext cx="194076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08FFF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1 “frame”</a:t>
            </a:r>
          </a:p>
        </p:txBody>
      </p:sp>
    </p:spTree>
    <p:extLst>
      <p:ext uri="{BB962C8B-B14F-4D97-AF65-F5344CB8AC3E}">
        <p14:creationId xmlns:p14="http://schemas.microsoft.com/office/powerpoint/2010/main" val="28229929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9119D85-5E87-40DF-BE52-1352BF8FB090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4873434" y="946587"/>
            <a:ext cx="7318566" cy="525543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600" i="1" u="sng" dirty="0">
                <a:solidFill>
                  <a:schemeClr val="tx1"/>
                </a:solidFill>
                <a:latin typeface="Veranda"/>
              </a:rPr>
              <a:t>How does CaSSIS create an image?</a:t>
            </a:r>
          </a:p>
          <a:p>
            <a:r>
              <a:rPr lang="en-US" sz="2600" dirty="0">
                <a:solidFill>
                  <a:schemeClr val="tx1"/>
                </a:solidFill>
                <a:latin typeface="Veranda"/>
              </a:rPr>
              <a:t>Each frame has up to 4 color “framelets”</a:t>
            </a:r>
          </a:p>
          <a:p>
            <a:r>
              <a:rPr lang="en-US" sz="2600" dirty="0">
                <a:solidFill>
                  <a:schemeClr val="tx1"/>
                </a:solidFill>
                <a:latin typeface="Veranda"/>
              </a:rPr>
              <a:t>Overlapping frames are obtained so the framelets for each color slightly overlap</a:t>
            </a:r>
          </a:p>
          <a:p>
            <a:r>
              <a:rPr lang="en-US" sz="2600" dirty="0">
                <a:solidFill>
                  <a:schemeClr val="tx1"/>
                </a:solidFill>
                <a:latin typeface="Veranda"/>
              </a:rPr>
              <a:t>Data available as individual framelets that need to be reconstructed to make an actual color image that can be used to study Mars</a:t>
            </a:r>
          </a:p>
          <a:p>
            <a:r>
              <a:rPr lang="en-US" sz="2600" dirty="0">
                <a:solidFill>
                  <a:schemeClr val="tx1"/>
                </a:solidFill>
                <a:latin typeface="Veranda"/>
              </a:rPr>
              <a:t>Goal is to do this automatically and perhaps also obtain topography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C3CD99-514B-4BA0-9F69-7D3C63238A2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174658"/>
            <a:ext cx="3830638" cy="4956175"/>
          </a:xfrm>
        </p:spPr>
        <p:txBody>
          <a:bodyPr>
            <a:normAutofit/>
          </a:bodyPr>
          <a:lstStyle/>
          <a:p>
            <a:r>
              <a:rPr lang="en-US" sz="4800" dirty="0">
                <a:solidFill>
                  <a:schemeClr val="tx1"/>
                </a:solidFill>
                <a:latin typeface="Veranda"/>
              </a:rPr>
              <a:t>Background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2727DF7-AAA8-2041-9221-8CC1A0C51EA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9101" y="906691"/>
            <a:ext cx="4059361" cy="2463691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08E4488-597F-7347-ACE8-636BAAD8D1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3895" y="3590718"/>
            <a:ext cx="4054567" cy="245605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6" name="Down Arrow 15">
            <a:extLst>
              <a:ext uri="{FF2B5EF4-FFF2-40B4-BE49-F238E27FC236}">
                <a16:creationId xmlns:a16="http://schemas.microsoft.com/office/drawing/2014/main" id="{4BC811F3-C78C-9640-A0F8-9F0EB4704709}"/>
              </a:ext>
            </a:extLst>
          </p:cNvPr>
          <p:cNvSpPr/>
          <p:nvPr/>
        </p:nvSpPr>
        <p:spPr>
          <a:xfrm rot="18874543">
            <a:off x="2157128" y="4369815"/>
            <a:ext cx="99527" cy="416767"/>
          </a:xfrm>
          <a:prstGeom prst="downArrow">
            <a:avLst/>
          </a:prstGeom>
          <a:solidFill>
            <a:srgbClr val="2F91EF"/>
          </a:solidFill>
          <a:ln>
            <a:solidFill>
              <a:schemeClr val="bg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bliqueTopLef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Down Arrow 17">
            <a:extLst>
              <a:ext uri="{FF2B5EF4-FFF2-40B4-BE49-F238E27FC236}">
                <a16:creationId xmlns:a16="http://schemas.microsoft.com/office/drawing/2014/main" id="{90E4987A-6A61-A54C-ADF4-0AB6CC0898C1}"/>
              </a:ext>
            </a:extLst>
          </p:cNvPr>
          <p:cNvSpPr/>
          <p:nvPr/>
        </p:nvSpPr>
        <p:spPr>
          <a:xfrm rot="2432608">
            <a:off x="3006979" y="4207293"/>
            <a:ext cx="99527" cy="416767"/>
          </a:xfrm>
          <a:prstGeom prst="downArrow">
            <a:avLst/>
          </a:prstGeom>
          <a:solidFill>
            <a:srgbClr val="D3CDC0"/>
          </a:solidFill>
          <a:ln>
            <a:solidFill>
              <a:schemeClr val="bg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bliqueTopLef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Down Arrow 18">
            <a:extLst>
              <a:ext uri="{FF2B5EF4-FFF2-40B4-BE49-F238E27FC236}">
                <a16:creationId xmlns:a16="http://schemas.microsoft.com/office/drawing/2014/main" id="{A4771256-9DC6-B34F-BDB3-2DEF57C98DA1}"/>
              </a:ext>
            </a:extLst>
          </p:cNvPr>
          <p:cNvSpPr/>
          <p:nvPr/>
        </p:nvSpPr>
        <p:spPr>
          <a:xfrm rot="7892831">
            <a:off x="3239751" y="4809080"/>
            <a:ext cx="99527" cy="416767"/>
          </a:xfrm>
          <a:prstGeom prst="downArrow">
            <a:avLst/>
          </a:prstGeom>
          <a:solidFill>
            <a:srgbClr val="F2AC2F"/>
          </a:solidFill>
          <a:ln>
            <a:solidFill>
              <a:schemeClr val="bg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bliqueTopLef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Down Arrow 19">
            <a:extLst>
              <a:ext uri="{FF2B5EF4-FFF2-40B4-BE49-F238E27FC236}">
                <a16:creationId xmlns:a16="http://schemas.microsoft.com/office/drawing/2014/main" id="{A7572F3A-4787-E149-AC86-3A3471E95684}"/>
              </a:ext>
            </a:extLst>
          </p:cNvPr>
          <p:cNvSpPr/>
          <p:nvPr/>
        </p:nvSpPr>
        <p:spPr>
          <a:xfrm rot="11964030">
            <a:off x="2340491" y="5149728"/>
            <a:ext cx="99527" cy="416767"/>
          </a:xfrm>
          <a:prstGeom prst="downArrow">
            <a:avLst/>
          </a:prstGeom>
          <a:solidFill>
            <a:srgbClr val="D3CDC0"/>
          </a:solidFill>
          <a:ln>
            <a:solidFill>
              <a:schemeClr val="bg1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bliqueTopLef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EF25ABF-1541-E941-B9FF-EF76AC6C6A90}"/>
              </a:ext>
            </a:extLst>
          </p:cNvPr>
          <p:cNvSpPr txBox="1"/>
          <p:nvPr/>
        </p:nvSpPr>
        <p:spPr>
          <a:xfrm>
            <a:off x="822410" y="4091667"/>
            <a:ext cx="2185818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  <a:scene3d>
              <a:camera prst="obliqueTopLeft"/>
              <a:lightRig rig="threePt" dir="t"/>
            </a:scene3d>
          </a:bodyPr>
          <a:lstStyle/>
          <a:p>
            <a:r>
              <a:rPr lang="en-US" b="1" dirty="0">
                <a:ln>
                  <a:solidFill>
                    <a:schemeClr val="bg1"/>
                  </a:solidFill>
                </a:ln>
                <a:solidFill>
                  <a:srgbClr val="2F91EF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PAN (675 nm)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82DBBBA0-8FBD-DE42-9FB4-D116C8AF5CBA}"/>
              </a:ext>
            </a:extLst>
          </p:cNvPr>
          <p:cNvSpPr txBox="1"/>
          <p:nvPr/>
        </p:nvSpPr>
        <p:spPr>
          <a:xfrm>
            <a:off x="2841063" y="3952067"/>
            <a:ext cx="26287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n>
                  <a:solidFill>
                    <a:schemeClr val="bg1"/>
                  </a:solidFill>
                </a:ln>
                <a:solidFill>
                  <a:srgbClr val="D3CDC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NIR (985 nm)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B2BFE8C-C709-8346-80AF-5A90FABF34B5}"/>
              </a:ext>
            </a:extLst>
          </p:cNvPr>
          <p:cNvSpPr txBox="1"/>
          <p:nvPr/>
        </p:nvSpPr>
        <p:spPr>
          <a:xfrm>
            <a:off x="822410" y="5486760"/>
            <a:ext cx="20981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ln>
                  <a:solidFill>
                    <a:schemeClr val="bg1"/>
                  </a:solidFill>
                </a:ln>
                <a:solidFill>
                  <a:srgbClr val="D3CDC0"/>
                </a:solidFill>
                <a:effectLst>
                  <a:outerShdw blurRad="50800" dist="38100" dir="13500000" algn="br" rotWithShape="0">
                    <a:prstClr val="black">
                      <a:alpha val="40000"/>
                    </a:prstClr>
                  </a:outerShdw>
                </a:effectLst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RED (840 nm)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127585D-8AC0-0E4D-92C2-798C18DB5018}"/>
              </a:ext>
            </a:extLst>
          </p:cNvPr>
          <p:cNvSpPr txBox="1"/>
          <p:nvPr/>
        </p:nvSpPr>
        <p:spPr>
          <a:xfrm>
            <a:off x="2930335" y="5130833"/>
            <a:ext cx="22147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n>
                  <a:solidFill>
                    <a:schemeClr val="bg1"/>
                  </a:solidFill>
                </a:ln>
                <a:solidFill>
                  <a:srgbClr val="F2AC2F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BLU (485 nm)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612FB0B-EB74-9744-8C8D-DAFC7007767A}"/>
              </a:ext>
            </a:extLst>
          </p:cNvPr>
          <p:cNvSpPr txBox="1"/>
          <p:nvPr/>
        </p:nvSpPr>
        <p:spPr>
          <a:xfrm>
            <a:off x="697748" y="3365089"/>
            <a:ext cx="301828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Source: Thomas et al. (2017)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5073349-E464-F948-801B-B5163DBCB929}"/>
              </a:ext>
            </a:extLst>
          </p:cNvPr>
          <p:cNvSpPr txBox="1"/>
          <p:nvPr/>
        </p:nvSpPr>
        <p:spPr>
          <a:xfrm>
            <a:off x="692725" y="6005575"/>
            <a:ext cx="301828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Source: Thomas et al. (2017) </a:t>
            </a:r>
          </a:p>
        </p:txBody>
      </p:sp>
    </p:spTree>
    <p:extLst>
      <p:ext uri="{BB962C8B-B14F-4D97-AF65-F5344CB8AC3E}">
        <p14:creationId xmlns:p14="http://schemas.microsoft.com/office/powerpoint/2010/main" val="36145647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6FDFB9-D72E-AD42-B558-A9F305C651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0" y="491147"/>
            <a:ext cx="12192000" cy="819150"/>
          </a:xfrm>
        </p:spPr>
        <p:txBody>
          <a:bodyPr>
            <a:noAutofit/>
          </a:bodyPr>
          <a:lstStyle/>
          <a:p>
            <a:pPr algn="l"/>
            <a:r>
              <a:rPr lang="en-US" sz="3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Photogrammetry and Stereogrammetry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0C6872E-D37F-2843-89FC-9A1DEA33812E}"/>
              </a:ext>
            </a:extLst>
          </p:cNvPr>
          <p:cNvSpPr txBox="1"/>
          <p:nvPr/>
        </p:nvSpPr>
        <p:spPr>
          <a:xfrm>
            <a:off x="0" y="1310297"/>
            <a:ext cx="12192000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US" sz="2400" u="sng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Photogrammetry:</a:t>
            </a:r>
          </a:p>
          <a:p>
            <a:endParaRPr lang="en-US" sz="2400" u="sng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Science of making measurements from photos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Calculations made to determine the location of the camera and features in the image(s)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US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Can use this information, along with knowledge of Mars’ shape and location to create 2-D map products</a:t>
            </a:r>
          </a:p>
          <a:p>
            <a:pPr lvl="1"/>
            <a:endParaRPr lang="en-US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US" sz="2400" u="sng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Stereogrammetry:</a:t>
            </a:r>
          </a:p>
          <a:p>
            <a:endParaRPr lang="en-US" sz="2400" u="sng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Similar process as above, but uses 2+ photos taken from different positions</a:t>
            </a:r>
          </a:p>
          <a:p>
            <a:pPr lvl="1"/>
            <a:endParaRPr lang="en-US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Builds a 3-D model from features/points measured in the 2+ images</a:t>
            </a:r>
          </a:p>
          <a:p>
            <a:pPr marL="457200" indent="-457200">
              <a:buFont typeface="+mj-lt"/>
              <a:buAutoNum type="arabicPeriod"/>
            </a:pPr>
            <a:endParaRPr lang="en-US" sz="2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457200" indent="-457200">
              <a:buFont typeface="+mj-lt"/>
              <a:buAutoNum type="arabicPeriod"/>
            </a:pPr>
            <a:endParaRPr lang="en-US" sz="2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457200" indent="-457200">
              <a:buFont typeface="+mj-lt"/>
              <a:buAutoNum type="arabicPeriod"/>
            </a:pPr>
            <a:endParaRPr lang="en-US" sz="2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pPr marL="457200" indent="-457200">
              <a:buFont typeface="+mj-lt"/>
              <a:buAutoNum type="arabicPeriod"/>
            </a:pPr>
            <a:endParaRPr lang="en-US" sz="2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77981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9119D85-5E87-40DF-BE52-1352BF8FB090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419876" y="1418253"/>
            <a:ext cx="7864184" cy="4696408"/>
          </a:xfrm>
        </p:spPr>
        <p:txBody>
          <a:bodyPr>
            <a:normAutofit/>
          </a:bodyPr>
          <a:lstStyle/>
          <a:p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Ingest</a:t>
            </a:r>
          </a:p>
          <a:p>
            <a:r>
              <a:rPr lang="en-US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Spiceinit</a:t>
            </a:r>
            <a:endParaRPr lang="en-US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Assemble framelets into frames</a:t>
            </a:r>
          </a:p>
          <a:p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Filter to remove color info</a:t>
            </a:r>
          </a:p>
          <a:p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Autoseed</a:t>
            </a:r>
          </a:p>
          <a:p>
            <a:r>
              <a:rPr lang="en-US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Pointregistration</a:t>
            </a:r>
            <a:endParaRPr lang="en-US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Jigsaw</a:t>
            </a:r>
          </a:p>
          <a:p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Re-</a:t>
            </a:r>
            <a:r>
              <a:rPr lang="en-US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spiceinit</a:t>
            </a:r>
            <a:endParaRPr lang="en-US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  <a:p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Map project</a:t>
            </a:r>
          </a:p>
          <a:p>
            <a:r>
              <a:rPr lang="en-US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Mosaic</a:t>
            </a:r>
          </a:p>
          <a:p>
            <a:endParaRPr lang="en-US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C3CD99-514B-4BA0-9F69-7D3C63238A2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19876" y="417254"/>
            <a:ext cx="4480219" cy="1000999"/>
          </a:xfrm>
        </p:spPr>
        <p:txBody>
          <a:bodyPr>
            <a:normAutofit/>
          </a:bodyPr>
          <a:lstStyle/>
          <a:p>
            <a:pPr algn="l"/>
            <a:r>
              <a:rPr lang="en-US" sz="4800" dirty="0">
                <a:solidFill>
                  <a:schemeClr val="tx1"/>
                </a:solidFill>
                <a:latin typeface="Veranda"/>
              </a:rPr>
              <a:t>Pipeline Steps</a:t>
            </a:r>
          </a:p>
        </p:txBody>
      </p:sp>
      <p:sp>
        <p:nvSpPr>
          <p:cNvPr id="6" name="Left Brace 5">
            <a:extLst>
              <a:ext uri="{FF2B5EF4-FFF2-40B4-BE49-F238E27FC236}">
                <a16:creationId xmlns:a16="http://schemas.microsoft.com/office/drawing/2014/main" id="{7ADFB09B-CF16-C440-B297-F9A38C59C92A}"/>
              </a:ext>
            </a:extLst>
          </p:cNvPr>
          <p:cNvSpPr/>
          <p:nvPr/>
        </p:nvSpPr>
        <p:spPr>
          <a:xfrm rot="10800000">
            <a:off x="5030077" y="1420938"/>
            <a:ext cx="365760" cy="1737360"/>
          </a:xfrm>
          <a:prstGeom prst="leftBrace">
            <a:avLst>
              <a:gd name="adj1" fmla="val 0"/>
              <a:gd name="adj2" fmla="val 50000"/>
            </a:avLst>
          </a:prstGeom>
          <a:ln>
            <a:solidFill>
              <a:srgbClr val="08FFFF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Left Brace 6">
            <a:extLst>
              <a:ext uri="{FF2B5EF4-FFF2-40B4-BE49-F238E27FC236}">
                <a16:creationId xmlns:a16="http://schemas.microsoft.com/office/drawing/2014/main" id="{F09E2113-0D88-C54F-A0B5-F571AB6BDE5D}"/>
              </a:ext>
            </a:extLst>
          </p:cNvPr>
          <p:cNvSpPr/>
          <p:nvPr/>
        </p:nvSpPr>
        <p:spPr>
          <a:xfrm rot="10800000">
            <a:off x="3023313" y="3315436"/>
            <a:ext cx="365760" cy="1181031"/>
          </a:xfrm>
          <a:prstGeom prst="leftBrace">
            <a:avLst>
              <a:gd name="adj1" fmla="val 0"/>
              <a:gd name="adj2" fmla="val 50000"/>
            </a:avLst>
          </a:prstGeom>
          <a:ln>
            <a:solidFill>
              <a:srgbClr val="08FFFF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B163D4F-0460-8E4D-B009-435B9C6BA720}"/>
              </a:ext>
            </a:extLst>
          </p:cNvPr>
          <p:cNvSpPr txBox="1"/>
          <p:nvPr/>
        </p:nvSpPr>
        <p:spPr>
          <a:xfrm>
            <a:off x="5333015" y="1997230"/>
            <a:ext cx="50734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Getting images into ISIS3 and prepping them for further processing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7C0E149-F684-DC4A-9AE8-3D5D003E6F42}"/>
              </a:ext>
            </a:extLst>
          </p:cNvPr>
          <p:cNvSpPr txBox="1"/>
          <p:nvPr/>
        </p:nvSpPr>
        <p:spPr>
          <a:xfrm>
            <a:off x="3285941" y="3613563"/>
            <a:ext cx="33921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Finding matching points and using photogrammetry</a:t>
            </a:r>
          </a:p>
        </p:txBody>
      </p:sp>
      <p:sp>
        <p:nvSpPr>
          <p:cNvPr id="11" name="Left Brace 10">
            <a:extLst>
              <a:ext uri="{FF2B5EF4-FFF2-40B4-BE49-F238E27FC236}">
                <a16:creationId xmlns:a16="http://schemas.microsoft.com/office/drawing/2014/main" id="{09B9E0CE-D291-5743-8FA0-6F991D416DF5}"/>
              </a:ext>
            </a:extLst>
          </p:cNvPr>
          <p:cNvSpPr/>
          <p:nvPr/>
        </p:nvSpPr>
        <p:spPr>
          <a:xfrm rot="10800000">
            <a:off x="2414696" y="4712600"/>
            <a:ext cx="365760" cy="1181031"/>
          </a:xfrm>
          <a:prstGeom prst="leftBrace">
            <a:avLst>
              <a:gd name="adj1" fmla="val 0"/>
              <a:gd name="adj2" fmla="val 50000"/>
            </a:avLst>
          </a:prstGeom>
          <a:ln>
            <a:solidFill>
              <a:srgbClr val="08FFFF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D8D2FD3-82C4-1940-A567-15F7D45655C2}"/>
              </a:ext>
            </a:extLst>
          </p:cNvPr>
          <p:cNvSpPr txBox="1"/>
          <p:nvPr/>
        </p:nvSpPr>
        <p:spPr>
          <a:xfrm>
            <a:off x="2520218" y="5061221"/>
            <a:ext cx="339212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Updating locations and creating 2-D </a:t>
            </a:r>
            <a:r>
              <a:rPr lang="en-US" sz="1600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photomosaics</a:t>
            </a:r>
            <a:endParaRPr lang="en-US" sz="1600" dirty="0">
              <a:solidFill>
                <a:schemeClr val="tx1">
                  <a:lumMod val="85000"/>
                  <a:lumOff val="1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0750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>
            <a:extLst>
              <a:ext uri="{FF2B5EF4-FFF2-40B4-BE49-F238E27FC236}">
                <a16:creationId xmlns:a16="http://schemas.microsoft.com/office/drawing/2014/main" id="{F4559D2C-DA0F-154E-950D-1F253D977328}"/>
              </a:ext>
            </a:extLst>
          </p:cNvPr>
          <p:cNvSpPr txBox="1"/>
          <p:nvPr/>
        </p:nvSpPr>
        <p:spPr>
          <a:xfrm>
            <a:off x="501446" y="253672"/>
            <a:ext cx="95805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Methods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BA5B643-F037-5D4A-889B-D241CC452D8D}"/>
              </a:ext>
            </a:extLst>
          </p:cNvPr>
          <p:cNvSpPr txBox="1"/>
          <p:nvPr/>
        </p:nvSpPr>
        <p:spPr>
          <a:xfrm>
            <a:off x="501445" y="1227105"/>
            <a:ext cx="10972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u="sng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Autoseed</a:t>
            </a: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 ‘Seed’ images with points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u="sng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Pointreg</a:t>
            </a:r>
            <a:r>
              <a:rPr lang="en-US" sz="24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: </a:t>
            </a:r>
            <a:r>
              <a:rPr lang="en-US" sz="2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Shows which points are able to be used for elevation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D056D0F-6CF1-AF47-84E0-B06993DBD5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886" y="2582966"/>
            <a:ext cx="5427406" cy="302177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CE0C48A-40ED-8343-B08F-F44032E200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89000" y="2582966"/>
            <a:ext cx="5419541" cy="302111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D7BE71D1-C000-6A42-B4AB-24AB94416A87}"/>
              </a:ext>
            </a:extLst>
          </p:cNvPr>
          <p:cNvSpPr txBox="1"/>
          <p:nvPr/>
        </p:nvSpPr>
        <p:spPr>
          <a:xfrm>
            <a:off x="2035277" y="2213634"/>
            <a:ext cx="20588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AUTOSEED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9A10E02-A174-234B-BBF5-723674DC634B}"/>
              </a:ext>
            </a:extLst>
          </p:cNvPr>
          <p:cNvSpPr txBox="1"/>
          <p:nvPr/>
        </p:nvSpPr>
        <p:spPr>
          <a:xfrm>
            <a:off x="8323006" y="2213634"/>
            <a:ext cx="20588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POINTREG</a:t>
            </a:r>
          </a:p>
        </p:txBody>
      </p:sp>
    </p:spTree>
    <p:extLst>
      <p:ext uri="{BB962C8B-B14F-4D97-AF65-F5344CB8AC3E}">
        <p14:creationId xmlns:p14="http://schemas.microsoft.com/office/powerpoint/2010/main" val="22218274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8AE78EE-2969-F247-AAE1-EEA7B860B6B9}"/>
              </a:ext>
            </a:extLst>
          </p:cNvPr>
          <p:cNvSpPr txBox="1"/>
          <p:nvPr/>
        </p:nvSpPr>
        <p:spPr>
          <a:xfrm>
            <a:off x="0" y="1182641"/>
            <a:ext cx="5763670" cy="92333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ctr"/>
            <a:r>
              <a:rPr lang="en-US" sz="5400" i="1" dirty="0">
                <a:latin typeface="Veranda"/>
              </a:rPr>
              <a:t>It works! (kind of?)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4560205-E268-2F49-B018-4BF1047AAB3D}"/>
              </a:ext>
            </a:extLst>
          </p:cNvPr>
          <p:cNvSpPr txBox="1"/>
          <p:nvPr/>
        </p:nvSpPr>
        <p:spPr>
          <a:xfrm>
            <a:off x="82591" y="2485415"/>
            <a:ext cx="568107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US" sz="2400" dirty="0">
                <a:latin typeface="Veranda"/>
              </a:rPr>
              <a:t>Achieved reassembled image with colors in correct place </a:t>
            </a:r>
          </a:p>
          <a:p>
            <a:pPr algn="ctr"/>
            <a:endParaRPr lang="en-US" sz="2400" dirty="0">
              <a:latin typeface="Veranda"/>
            </a:endParaRPr>
          </a:p>
          <a:p>
            <a:pPr marL="342900" indent="-342900" algn="ctr">
              <a:buFont typeface="Arial" panose="020B0604020202020204" pitchFamily="34" charset="0"/>
              <a:buChar char="•"/>
            </a:pPr>
            <a:r>
              <a:rPr lang="en-US" sz="2400" dirty="0">
                <a:latin typeface="Veranda"/>
              </a:rPr>
              <a:t>Each color represents a framelet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DD1CD97-A5F7-DC46-AB7D-335C0BDE6C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21098" y="173248"/>
            <a:ext cx="2952587" cy="61939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97122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09119D85-5E87-40DF-BE52-1352BF8FB090}"/>
              </a:ext>
            </a:extLst>
          </p:cNvPr>
          <p:cNvSpPr>
            <a:spLocks noGrp="1"/>
          </p:cNvSpPr>
          <p:nvPr>
            <p:ph type="body" idx="4294967295"/>
          </p:nvPr>
        </p:nvSpPr>
        <p:spPr>
          <a:xfrm>
            <a:off x="770137" y="1630027"/>
            <a:ext cx="4523430" cy="3875034"/>
          </a:xfrm>
        </p:spPr>
        <p:txBody>
          <a:bodyPr>
            <a:normAutofit lnSpcReduction="10000"/>
          </a:bodyPr>
          <a:lstStyle/>
          <a:p>
            <a:r>
              <a:rPr lang="en-US" sz="2400" dirty="0">
                <a:latin typeface="Veranda"/>
              </a:rPr>
              <a:t>Needs many more points than photogrammetry to reconstruct frames</a:t>
            </a:r>
          </a:p>
          <a:p>
            <a:pPr lvl="1"/>
            <a:r>
              <a:rPr lang="en-US" sz="2200" dirty="0">
                <a:latin typeface="Veranda"/>
              </a:rPr>
              <a:t>More points = slower processing</a:t>
            </a:r>
          </a:p>
          <a:p>
            <a:pPr lvl="1"/>
            <a:r>
              <a:rPr lang="en-US" sz="2200" dirty="0">
                <a:latin typeface="Veranda"/>
              </a:rPr>
              <a:t>Modify pipeline to add more points and solve for radius (elevation) at each point</a:t>
            </a:r>
          </a:p>
          <a:p>
            <a:pPr marL="0" indent="0">
              <a:buNone/>
            </a:pPr>
            <a:br>
              <a:rPr lang="en-US" dirty="0"/>
            </a:b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5442354-284E-D246-8F30-C21D7CCA3B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0697" y="204383"/>
            <a:ext cx="6058093" cy="4952492"/>
          </a:xfrm>
          <a:prstGeom prst="rect">
            <a:avLst/>
          </a:prstGeom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DC3CD99-514B-4BA0-9F69-7D3C63238A2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80195" y="557213"/>
            <a:ext cx="6341806" cy="923525"/>
          </a:xfrm>
        </p:spPr>
        <p:txBody>
          <a:bodyPr>
            <a:normAutofit/>
          </a:bodyPr>
          <a:lstStyle/>
          <a:p>
            <a:r>
              <a:rPr lang="en-US" sz="4800" dirty="0">
                <a:solidFill>
                  <a:schemeClr val="tx1"/>
                </a:solidFill>
                <a:latin typeface="Veranda"/>
              </a:rPr>
              <a:t>Can we get topography?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B03E791-AF26-E146-A73D-6517B14D590D}"/>
              </a:ext>
            </a:extLst>
          </p:cNvPr>
          <p:cNvSpPr txBox="1"/>
          <p:nvPr/>
        </p:nvSpPr>
        <p:spPr>
          <a:xfrm>
            <a:off x="6701028" y="5859624"/>
            <a:ext cx="37944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2F91EF"/>
                </a:solidFill>
                <a:latin typeface="Veranda"/>
              </a:rPr>
              <a:t>We want something like… </a:t>
            </a:r>
          </a:p>
        </p:txBody>
      </p:sp>
      <p:sp>
        <p:nvSpPr>
          <p:cNvPr id="7" name="Bent-Up Arrow 6">
            <a:extLst>
              <a:ext uri="{FF2B5EF4-FFF2-40B4-BE49-F238E27FC236}">
                <a16:creationId xmlns:a16="http://schemas.microsoft.com/office/drawing/2014/main" id="{1615F99C-1C98-2747-8FEA-19E77C05F164}"/>
              </a:ext>
            </a:extLst>
          </p:cNvPr>
          <p:cNvSpPr/>
          <p:nvPr/>
        </p:nvSpPr>
        <p:spPr>
          <a:xfrm>
            <a:off x="10002417" y="5414365"/>
            <a:ext cx="267477" cy="787382"/>
          </a:xfrm>
          <a:prstGeom prst="bentUpArrow">
            <a:avLst/>
          </a:prstGeom>
          <a:solidFill>
            <a:srgbClr val="2F91EF"/>
          </a:solidFill>
          <a:ln>
            <a:solidFill>
              <a:srgbClr val="2F91E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6C2B443-4DDE-8B48-9F3F-A12AC51F9B3C}"/>
              </a:ext>
            </a:extLst>
          </p:cNvPr>
          <p:cNvSpPr txBox="1"/>
          <p:nvPr/>
        </p:nvSpPr>
        <p:spPr>
          <a:xfrm>
            <a:off x="5930697" y="5294823"/>
            <a:ext cx="512653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Source: NASA HiRISE, Mojave Crater DTM</a:t>
            </a:r>
          </a:p>
        </p:txBody>
      </p:sp>
    </p:spTree>
    <p:extLst>
      <p:ext uri="{BB962C8B-B14F-4D97-AF65-F5344CB8AC3E}">
        <p14:creationId xmlns:p14="http://schemas.microsoft.com/office/powerpoint/2010/main" val="1438933739"/>
      </p:ext>
    </p:extLst>
  </p:cSld>
  <p:clrMapOvr>
    <a:masterClrMapping/>
  </p:clrMapOvr>
</p:sld>
</file>

<file path=ppt/theme/theme1.xml><?xml version="1.0" encoding="utf-8"?>
<a:theme xmlns:a="http://schemas.openxmlformats.org/drawingml/2006/main" name="Headlines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Headlines">
      <a:majorFont>
        <a:latin typeface="Century Schoolbook" panose="020406040505050203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メイリオ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Headlines">
      <a:fillStyleLst>
        <a:solidFill>
          <a:schemeClr val="phClr"/>
        </a:solidFill>
        <a:solidFill>
          <a:schemeClr val="phClr">
            <a:tint val="67000"/>
            <a:satMod val="105000"/>
          </a:schemeClr>
        </a:solidFill>
        <a:gradFill rotWithShape="1">
          <a:gsLst>
            <a:gs pos="0">
              <a:schemeClr val="phClr">
                <a:tint val="100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0000"/>
                <a:satMod val="120000"/>
                <a:lumMod val="99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12700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innerShdw blurRad="88900" dist="25400" dir="10800000">
              <a:srgbClr val="000000">
                <a:alpha val="25000"/>
              </a:srgbClr>
            </a:innerShdw>
            <a:outerShdw blurRad="25400" dist="25400" dir="5400000" rotWithShape="0">
              <a:srgbClr val="FFFFFF">
                <a:alpha val="10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Headlines" id="{3841520A-25F2-4EB8-BE4C-611DB5ABEED9}" vid="{ECD25A4C-D97E-4C12-84B1-63580BFFAEEB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3360</TotalTime>
  <Words>762</Words>
  <Application>Microsoft Macintosh PowerPoint</Application>
  <PresentationFormat>Widescreen</PresentationFormat>
  <Paragraphs>135</Paragraphs>
  <Slides>13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0" baseType="lpstr">
      <vt:lpstr>Arial</vt:lpstr>
      <vt:lpstr>Calibri</vt:lpstr>
      <vt:lpstr>Century Schoolbook</vt:lpstr>
      <vt:lpstr>Corbel</vt:lpstr>
      <vt:lpstr>Veranda</vt:lpstr>
      <vt:lpstr>Verdana</vt:lpstr>
      <vt:lpstr>Headlines</vt:lpstr>
      <vt:lpstr>Creating topographic maps of Mars using a software pipeline</vt:lpstr>
      <vt:lpstr>What is topography and why is it important?</vt:lpstr>
      <vt:lpstr>Background</vt:lpstr>
      <vt:lpstr>Background</vt:lpstr>
      <vt:lpstr>PowerPoint Presentation</vt:lpstr>
      <vt:lpstr>Pipeline Steps</vt:lpstr>
      <vt:lpstr>PowerPoint Presentation</vt:lpstr>
      <vt:lpstr>PowerPoint Presentation</vt:lpstr>
      <vt:lpstr>Can we get topography?</vt:lpstr>
      <vt:lpstr>Results</vt:lpstr>
      <vt:lpstr>Conclusion</vt:lpstr>
      <vt:lpstr>Acknowledgements</vt:lpstr>
      <vt:lpstr> Thank you!  Any questions?  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Doing the Space Grant thing</dc:title>
  <dc:creator>Gabriel Carrillo</dc:creator>
  <cp:lastModifiedBy>Microsoft Office User</cp:lastModifiedBy>
  <cp:revision>108</cp:revision>
  <dcterms:created xsi:type="dcterms:W3CDTF">2019-02-26T06:44:29Z</dcterms:created>
  <dcterms:modified xsi:type="dcterms:W3CDTF">2019-04-02T05:28:35Z</dcterms:modified>
</cp:coreProperties>
</file>